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525" r:id="rId2"/>
    <p:sldId id="1471" r:id="rId3"/>
    <p:sldId id="1477" r:id="rId4"/>
    <p:sldId id="1478" r:id="rId5"/>
    <p:sldId id="1474" r:id="rId6"/>
    <p:sldId id="1479" r:id="rId7"/>
    <p:sldId id="1473" r:id="rId8"/>
    <p:sldId id="1480" r:id="rId9"/>
    <p:sldId id="1481" r:id="rId10"/>
    <p:sldId id="1482" r:id="rId11"/>
    <p:sldId id="1483" r:id="rId12"/>
    <p:sldId id="1484" r:id="rId13"/>
    <p:sldId id="1485" r:id="rId14"/>
    <p:sldId id="1486" r:id="rId15"/>
    <p:sldId id="1487" r:id="rId16"/>
    <p:sldId id="1488" r:id="rId17"/>
    <p:sldId id="1489" r:id="rId18"/>
    <p:sldId id="1490" r:id="rId19"/>
    <p:sldId id="1492" r:id="rId20"/>
    <p:sldId id="1493" r:id="rId21"/>
    <p:sldId id="1491" r:id="rId22"/>
    <p:sldId id="1494" r:id="rId23"/>
    <p:sldId id="1495" r:id="rId24"/>
    <p:sldId id="1496" r:id="rId25"/>
    <p:sldId id="1497" r:id="rId26"/>
    <p:sldId id="1498" r:id="rId27"/>
    <p:sldId id="1499" r:id="rId28"/>
    <p:sldId id="1500" r:id="rId29"/>
    <p:sldId id="1501" r:id="rId30"/>
    <p:sldId id="1504" r:id="rId31"/>
    <p:sldId id="1502" r:id="rId32"/>
    <p:sldId id="1503" r:id="rId33"/>
    <p:sldId id="1506" r:id="rId34"/>
    <p:sldId id="1505" r:id="rId35"/>
    <p:sldId id="1507" r:id="rId36"/>
    <p:sldId id="1508" r:id="rId37"/>
    <p:sldId id="1509" r:id="rId38"/>
    <p:sldId id="1510" r:id="rId39"/>
    <p:sldId id="1511" r:id="rId40"/>
    <p:sldId id="1512" r:id="rId41"/>
    <p:sldId id="1513" r:id="rId42"/>
    <p:sldId id="1514" r:id="rId43"/>
    <p:sldId id="1515" r:id="rId44"/>
    <p:sldId id="1519" r:id="rId45"/>
    <p:sldId id="1516" r:id="rId46"/>
    <p:sldId id="1517" r:id="rId47"/>
    <p:sldId id="1518" r:id="rId48"/>
    <p:sldId id="1520" r:id="rId49"/>
    <p:sldId id="1521" r:id="rId50"/>
    <p:sldId id="1522" r:id="rId51"/>
    <p:sldId id="1524" r:id="rId52"/>
    <p:sldId id="1525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9">
          <p15:clr>
            <a:srgbClr val="A4A3A4"/>
          </p15:clr>
        </p15:guide>
        <p15:guide id="2" pos="38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05">
          <p15:clr>
            <a:srgbClr val="A4A3A4"/>
          </p15:clr>
        </p15:guide>
        <p15:guide id="2" pos="217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erry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FF00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15" autoAdjust="0"/>
    <p:restoredTop sz="77117" autoAdjust="0"/>
  </p:normalViewPr>
  <p:slideViewPr>
    <p:cSldViewPr>
      <p:cViewPr varScale="1">
        <p:scale>
          <a:sx n="53" d="100"/>
          <a:sy n="53" d="100"/>
        </p:scale>
        <p:origin x="-1356" y="-102"/>
      </p:cViewPr>
      <p:guideLst>
        <p:guide orient="horz" pos="2179"/>
        <p:guide pos="387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2910" y="-84"/>
      </p:cViewPr>
      <p:guideLst>
        <p:guide orient="horz" pos="2905"/>
        <p:guide pos="217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16_&#38134;&#32852;\&#25968;&#25454;2\&#38134;&#32852;&#19994;&#21153;+&#21672;&#35810;+&#20869;&#23481;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Sheet3!$D$13</c:f>
              <c:strCache>
                <c:ptCount val="1"/>
                <c:pt idx="0">
                  <c:v>笔数</c:v>
                </c:pt>
              </c:strCache>
            </c:strRef>
          </c:tx>
          <c:cat>
            <c:strRef>
              <c:f>Sheet3!$C$14:$C$22</c:f>
              <c:strCache>
                <c:ptCount val="9"/>
                <c:pt idx="0">
                  <c:v>银行卡业务</c:v>
                </c:pt>
                <c:pt idx="1">
                  <c:v>银联支付</c:v>
                </c:pt>
                <c:pt idx="2">
                  <c:v>优惠券</c:v>
                </c:pt>
                <c:pt idx="3">
                  <c:v>优惠</c:v>
                </c:pt>
                <c:pt idx="4">
                  <c:v>密码服务</c:v>
                </c:pt>
                <c:pt idx="5">
                  <c:v>活动相关</c:v>
                </c:pt>
                <c:pt idx="6">
                  <c:v>退款</c:v>
                </c:pt>
                <c:pt idx="7">
                  <c:v>银联钱包</c:v>
                </c:pt>
                <c:pt idx="8">
                  <c:v>退货</c:v>
                </c:pt>
              </c:strCache>
            </c:strRef>
          </c:cat>
          <c:val>
            <c:numRef>
              <c:f>Sheet3!$D$14:$D$22</c:f>
              <c:numCache>
                <c:formatCode>General</c:formatCode>
                <c:ptCount val="9"/>
                <c:pt idx="0">
                  <c:v>7379</c:v>
                </c:pt>
                <c:pt idx="1">
                  <c:v>1865</c:v>
                </c:pt>
                <c:pt idx="2">
                  <c:v>1809</c:v>
                </c:pt>
                <c:pt idx="3">
                  <c:v>770</c:v>
                </c:pt>
                <c:pt idx="4">
                  <c:v>722</c:v>
                </c:pt>
                <c:pt idx="5">
                  <c:v>513</c:v>
                </c:pt>
                <c:pt idx="6">
                  <c:v>227</c:v>
                </c:pt>
                <c:pt idx="7">
                  <c:v>87</c:v>
                </c:pt>
                <c:pt idx="8">
                  <c:v>61</c:v>
                </c:pt>
              </c:numCache>
            </c:numRef>
          </c:val>
        </c:ser>
        <c:dLbls/>
        <c:shape val="cylinder"/>
        <c:axId val="161168000"/>
        <c:axId val="198001024"/>
        <c:axId val="0"/>
      </c:bar3DChart>
      <c:catAx>
        <c:axId val="161168000"/>
        <c:scaling>
          <c:orientation val="minMax"/>
        </c:scaling>
        <c:axPos val="b"/>
        <c:numFmt formatCode="General" sourceLinked="0"/>
        <c:tickLblPos val="nextTo"/>
        <c:crossAx val="198001024"/>
        <c:crosses val="autoZero"/>
        <c:auto val="1"/>
        <c:lblAlgn val="ctr"/>
        <c:lblOffset val="100"/>
      </c:catAx>
      <c:valAx>
        <c:axId val="198001024"/>
        <c:scaling>
          <c:orientation val="minMax"/>
        </c:scaling>
        <c:axPos val="l"/>
        <c:majorGridlines/>
        <c:numFmt formatCode="General" sourceLinked="1"/>
        <c:tickLblPos val="nextTo"/>
        <c:crossAx val="161168000"/>
        <c:crosses val="autoZero"/>
        <c:crossBetween val="between"/>
      </c:valAx>
    </c:plotArea>
    <c:legend>
      <c:legendPos val="r"/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Sheet3!$C$5</c:f>
              <c:strCache>
                <c:ptCount val="1"/>
                <c:pt idx="0">
                  <c:v>咨询</c:v>
                </c:pt>
              </c:strCache>
            </c:strRef>
          </c:tx>
          <c:cat>
            <c:strRef>
              <c:f>Sheet3!$B$6:$B$14</c:f>
              <c:strCache>
                <c:ptCount val="9"/>
                <c:pt idx="0">
                  <c:v>银行卡业务</c:v>
                </c:pt>
                <c:pt idx="1">
                  <c:v>银联支付</c:v>
                </c:pt>
                <c:pt idx="2">
                  <c:v>优惠券</c:v>
                </c:pt>
                <c:pt idx="3">
                  <c:v>优惠</c:v>
                </c:pt>
                <c:pt idx="4">
                  <c:v>密码服务</c:v>
                </c:pt>
                <c:pt idx="5">
                  <c:v>活动相关</c:v>
                </c:pt>
                <c:pt idx="6">
                  <c:v>退款</c:v>
                </c:pt>
                <c:pt idx="7">
                  <c:v>银联钱包</c:v>
                </c:pt>
                <c:pt idx="8">
                  <c:v>退货</c:v>
                </c:pt>
              </c:strCache>
            </c:strRef>
          </c:cat>
          <c:val>
            <c:numRef>
              <c:f>Sheet3!$C$6:$C$14</c:f>
              <c:numCache>
                <c:formatCode>General</c:formatCode>
                <c:ptCount val="9"/>
                <c:pt idx="0">
                  <c:v>7012</c:v>
                </c:pt>
                <c:pt idx="1">
                  <c:v>1781</c:v>
                </c:pt>
                <c:pt idx="2">
                  <c:v>1747</c:v>
                </c:pt>
                <c:pt idx="3">
                  <c:v>740</c:v>
                </c:pt>
                <c:pt idx="4">
                  <c:v>705</c:v>
                </c:pt>
                <c:pt idx="5">
                  <c:v>503</c:v>
                </c:pt>
                <c:pt idx="6">
                  <c:v>221</c:v>
                </c:pt>
                <c:pt idx="7">
                  <c:v>81</c:v>
                </c:pt>
                <c:pt idx="8">
                  <c:v>59</c:v>
                </c:pt>
              </c:numCache>
            </c:numRef>
          </c:val>
        </c:ser>
        <c:ser>
          <c:idx val="1"/>
          <c:order val="1"/>
          <c:tx>
            <c:strRef>
              <c:f>Sheet3!$D$5</c:f>
              <c:strCache>
                <c:ptCount val="1"/>
                <c:pt idx="0">
                  <c:v>投诉</c:v>
                </c:pt>
              </c:strCache>
            </c:strRef>
          </c:tx>
          <c:cat>
            <c:strRef>
              <c:f>Sheet3!$B$6:$B$14</c:f>
              <c:strCache>
                <c:ptCount val="9"/>
                <c:pt idx="0">
                  <c:v>银行卡业务</c:v>
                </c:pt>
                <c:pt idx="1">
                  <c:v>银联支付</c:v>
                </c:pt>
                <c:pt idx="2">
                  <c:v>优惠券</c:v>
                </c:pt>
                <c:pt idx="3">
                  <c:v>优惠</c:v>
                </c:pt>
                <c:pt idx="4">
                  <c:v>密码服务</c:v>
                </c:pt>
                <c:pt idx="5">
                  <c:v>活动相关</c:v>
                </c:pt>
                <c:pt idx="6">
                  <c:v>退款</c:v>
                </c:pt>
                <c:pt idx="7">
                  <c:v>银联钱包</c:v>
                </c:pt>
                <c:pt idx="8">
                  <c:v>退货</c:v>
                </c:pt>
              </c:strCache>
            </c:strRef>
          </c:cat>
          <c:val>
            <c:numRef>
              <c:f>Sheet3!$D$6:$D$14</c:f>
              <c:numCache>
                <c:formatCode>General</c:formatCode>
                <c:ptCount val="9"/>
                <c:pt idx="0">
                  <c:v>367</c:v>
                </c:pt>
                <c:pt idx="1">
                  <c:v>84</c:v>
                </c:pt>
                <c:pt idx="2">
                  <c:v>62</c:v>
                </c:pt>
                <c:pt idx="3">
                  <c:v>30</c:v>
                </c:pt>
                <c:pt idx="4">
                  <c:v>17</c:v>
                </c:pt>
                <c:pt idx="5">
                  <c:v>10</c:v>
                </c:pt>
                <c:pt idx="6">
                  <c:v>6</c:v>
                </c:pt>
                <c:pt idx="7">
                  <c:v>6</c:v>
                </c:pt>
                <c:pt idx="8">
                  <c:v>2</c:v>
                </c:pt>
              </c:numCache>
            </c:numRef>
          </c:val>
        </c:ser>
        <c:dLbls/>
        <c:shape val="cylinder"/>
        <c:axId val="200558080"/>
        <c:axId val="200559616"/>
        <c:axId val="0"/>
      </c:bar3DChart>
      <c:catAx>
        <c:axId val="200558080"/>
        <c:scaling>
          <c:orientation val="minMax"/>
        </c:scaling>
        <c:axPos val="b"/>
        <c:numFmt formatCode="General" sourceLinked="0"/>
        <c:tickLblPos val="nextTo"/>
        <c:crossAx val="200559616"/>
        <c:crosses val="autoZero"/>
        <c:auto val="1"/>
        <c:lblAlgn val="ctr"/>
        <c:lblOffset val="100"/>
      </c:catAx>
      <c:valAx>
        <c:axId val="200559616"/>
        <c:scaling>
          <c:orientation val="minMax"/>
        </c:scaling>
        <c:axPos val="l"/>
        <c:majorGridlines/>
        <c:numFmt formatCode="General" sourceLinked="1"/>
        <c:tickLblPos val="nextTo"/>
        <c:crossAx val="200558080"/>
        <c:crosses val="autoZero"/>
        <c:crossBetween val="between"/>
      </c:valAx>
    </c:plotArea>
    <c:legend>
      <c:legendPos val="r"/>
    </c:legend>
    <c:plotVisOnly val="1"/>
    <c:dispBlanksAs val="gap"/>
  </c:chart>
  <c:spPr>
    <a:solidFill>
      <a:schemeClr val="bg1"/>
    </a:solidFill>
  </c:sp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95B516-2D63-4E0C-8B89-6C4E1CFED3FF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8876AD1-7BB9-45AB-917E-31A91D68513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知识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D5B125-4DBB-45A4-92A7-F68DBB209FE9}" type="parTrans" cxnId="{F33CBB6E-3404-4F66-AD06-13C44EC7227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785334-C386-4A8F-AABA-79FBF70CBC5F}" type="sibTrans" cxnId="{F33CBB6E-3404-4F66-AD06-13C44EC7227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9F3145-3292-45D1-8AB4-F0120939949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渠道</a:t>
          </a:r>
          <a:endParaRPr lang="en-US" altLang="zh-CN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032DBB-3675-481B-A3CE-6607E13FCCDE}" type="parTrans" cxnId="{DDD281B4-07D0-41F4-9A92-4BC1CCF55FC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AC0180-D8DD-48D3-9FDB-CD2E67F76EAB}" type="sibTrans" cxnId="{DDD281B4-07D0-41F4-9A92-4BC1CCF55FC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AE16BE2-2B25-4F24-BCAB-4D67D84D0B4F}">
      <dgm:prSet phldrT="[文本]"/>
      <dgm:spPr/>
      <dgm:t>
        <a:bodyPr/>
        <a:lstStyle/>
        <a:p>
          <a:r>
            <a:rPr lang="zh-CN" altLang="en-US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标签</a:t>
          </a:r>
          <a:endParaRPr lang="zh-CN" altLang="en-US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55F3A6-CA1D-4874-824C-ADAAEB7CAA34}" type="parTrans" cxnId="{50089CC4-8817-42C4-800F-207D29E209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B64940-3436-4C4E-9AD9-32DC439A7F89}" type="sibTrans" cxnId="{50089CC4-8817-42C4-800F-207D29E209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17C066D-E984-419D-ABC8-260F903CD5C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动作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570496-DFA4-423F-AEA4-E19FDC423B99}" type="parTrans" cxnId="{EAA38892-70D8-4B90-AAF1-37582EADB81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D2A0-D9B9-476B-B060-631B91B342AD}" type="sibTrans" cxnId="{EAA38892-70D8-4B90-AAF1-37582EADB81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EA96F3-55EF-4C2E-9190-AB149416A751}">
      <dgm:prSet phldrT="[文本]"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46706C-B534-435A-87C8-D450A41759FE}" type="parTrans" cxnId="{93992C7B-1C3E-4105-8385-3BAE1825FD3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7A330E-FFBC-4614-9B63-AD003E2D7DB2}" type="sibTrans" cxnId="{93992C7B-1C3E-4105-8385-3BAE1825FD3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9F4178-3389-4040-A147-6601B4F8649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维度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E28FE6-3B08-49DB-B781-428DC9849C19}" type="parTrans" cxnId="{46A39350-E855-4FFE-8987-BAB054756CD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82CB49-720F-4F7E-8736-05CA718BFFF5}" type="sibTrans" cxnId="{46A39350-E855-4FFE-8987-BAB054756CD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08DA3B-5D4A-4FAD-9678-20105B573C90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业务分类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24473A-695B-431F-878C-BC092112DF11}" type="parTrans" cxnId="{B6B8B57F-EC24-4EE4-8483-F2E78157B53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E0D005-6F74-4D1B-B418-EFDACF1724E1}" type="sibTrans" cxnId="{B6B8B57F-EC24-4EE4-8483-F2E78157B53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BF8FBA-8BC4-4240-9289-7C585BD3BDDA}" type="pres">
      <dgm:prSet presAssocID="{FA95B516-2D63-4E0C-8B89-6C4E1CFED3F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D514BF3-F01E-4A2A-82DD-7D903E9E1354}" type="pres">
      <dgm:prSet presAssocID="{C8876AD1-7BB9-45AB-917E-31A91D685134}" presName="singleCycle" presStyleCnt="0"/>
      <dgm:spPr/>
    </dgm:pt>
    <dgm:pt modelId="{CF6C8D85-9B2F-4876-8D7B-CBB06981D171}" type="pres">
      <dgm:prSet presAssocID="{C8876AD1-7BB9-45AB-917E-31A91D685134}" presName="singleCenter" presStyleLbl="node1" presStyleIdx="0" presStyleCnt="6">
        <dgm:presLayoutVars>
          <dgm:chMax val="7"/>
          <dgm:chPref val="7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  <dgm:pt modelId="{557B34AE-D01A-4CC0-876B-E33E83CC6CB4}" type="pres">
      <dgm:prSet presAssocID="{9F032DBB-3675-481B-A3CE-6607E13FCCDE}" presName="Name56" presStyleLbl="parChTrans1D2" presStyleIdx="0" presStyleCnt="5"/>
      <dgm:spPr/>
      <dgm:t>
        <a:bodyPr/>
        <a:lstStyle/>
        <a:p>
          <a:endParaRPr lang="zh-CN" altLang="en-US"/>
        </a:p>
      </dgm:t>
    </dgm:pt>
    <dgm:pt modelId="{F2AB22B8-5C33-47A5-A13C-F415669EBB64}" type="pres">
      <dgm:prSet presAssocID="{C79F3145-3292-45D1-8AB4-F0120939949A}" presName="text0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DF061F-9764-4B97-A523-8AF21751AF17}" type="pres">
      <dgm:prSet presAssocID="{0B55F3A6-CA1D-4874-824C-ADAAEB7CAA34}" presName="Name56" presStyleLbl="parChTrans1D2" presStyleIdx="1" presStyleCnt="5"/>
      <dgm:spPr/>
      <dgm:t>
        <a:bodyPr/>
        <a:lstStyle/>
        <a:p>
          <a:endParaRPr lang="zh-CN" altLang="en-US"/>
        </a:p>
      </dgm:t>
    </dgm:pt>
    <dgm:pt modelId="{1260C5E1-7541-4096-B340-5A546AFDB832}" type="pres">
      <dgm:prSet presAssocID="{AAE16BE2-2B25-4F24-BCAB-4D67D84D0B4F}" presName="text0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D47CD8-CD80-4222-A743-6EBB7BCEF389}" type="pres">
      <dgm:prSet presAssocID="{2624473A-695B-431F-878C-BC092112DF11}" presName="Name56" presStyleLbl="parChTrans1D2" presStyleIdx="2" presStyleCnt="5"/>
      <dgm:spPr/>
      <dgm:t>
        <a:bodyPr/>
        <a:lstStyle/>
        <a:p>
          <a:endParaRPr lang="zh-CN" altLang="en-US"/>
        </a:p>
      </dgm:t>
    </dgm:pt>
    <dgm:pt modelId="{47A4EB7A-414B-46C3-BED7-BF91BC0D84FC}" type="pres">
      <dgm:prSet presAssocID="{4408DA3B-5D4A-4FAD-9678-20105B573C90}" presName="text0" presStyleLbl="node1" presStyleIdx="3" presStyleCnt="6" custScaleX="18026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5D7F47-9BA1-437F-B6F8-A9E7E68466DC}" type="pres">
      <dgm:prSet presAssocID="{31570496-DFA4-423F-AEA4-E19FDC423B99}" presName="Name56" presStyleLbl="parChTrans1D2" presStyleIdx="3" presStyleCnt="5"/>
      <dgm:spPr/>
      <dgm:t>
        <a:bodyPr/>
        <a:lstStyle/>
        <a:p>
          <a:endParaRPr lang="zh-CN" altLang="en-US"/>
        </a:p>
      </dgm:t>
    </dgm:pt>
    <dgm:pt modelId="{4AB17D48-A72C-4E92-A977-30BEF37FC45C}" type="pres">
      <dgm:prSet presAssocID="{717C066D-E984-419D-ABC8-260F903CD5C5}" presName="text0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971D01-343C-4DE9-9D5D-3470B38D3555}" type="pres">
      <dgm:prSet presAssocID="{6DE28FE6-3B08-49DB-B781-428DC9849C19}" presName="Name56" presStyleLbl="parChTrans1D2" presStyleIdx="4" presStyleCnt="5"/>
      <dgm:spPr/>
      <dgm:t>
        <a:bodyPr/>
        <a:lstStyle/>
        <a:p>
          <a:endParaRPr lang="zh-CN" altLang="en-US"/>
        </a:p>
      </dgm:t>
    </dgm:pt>
    <dgm:pt modelId="{D773DA67-4EDD-4413-A87A-C474CDDA2847}" type="pres">
      <dgm:prSet presAssocID="{129F4178-3389-4040-A147-6601B4F86492}" presName="text0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6B8B57F-EC24-4EE4-8483-F2E78157B53A}" srcId="{C8876AD1-7BB9-45AB-917E-31A91D685134}" destId="{4408DA3B-5D4A-4FAD-9678-20105B573C90}" srcOrd="2" destOrd="0" parTransId="{2624473A-695B-431F-878C-BC092112DF11}" sibTransId="{15E0D005-6F74-4D1B-B418-EFDACF1724E1}"/>
    <dgm:cxn modelId="{7ACF5BB6-0A2A-4FBB-A5F4-37D419536EDE}" type="presOf" srcId="{0B55F3A6-CA1D-4874-824C-ADAAEB7CAA34}" destId="{B3DF061F-9764-4B97-A523-8AF21751AF17}" srcOrd="0" destOrd="0" presId="urn:microsoft.com/office/officeart/2008/layout/RadialCluster"/>
    <dgm:cxn modelId="{420D7157-3D2F-4441-BE8A-74CB0C6564B1}" type="presOf" srcId="{4408DA3B-5D4A-4FAD-9678-20105B573C90}" destId="{47A4EB7A-414B-46C3-BED7-BF91BC0D84FC}" srcOrd="0" destOrd="0" presId="urn:microsoft.com/office/officeart/2008/layout/RadialCluster"/>
    <dgm:cxn modelId="{93992C7B-1C3E-4105-8385-3BAE1825FD33}" srcId="{FA95B516-2D63-4E0C-8B89-6C4E1CFED3FF}" destId="{44EA96F3-55EF-4C2E-9190-AB149416A751}" srcOrd="1" destOrd="0" parTransId="{6E46706C-B534-435A-87C8-D450A41759FE}" sibTransId="{617A330E-FFBC-4614-9B63-AD003E2D7DB2}"/>
    <dgm:cxn modelId="{DDD281B4-07D0-41F4-9A92-4BC1CCF55FC5}" srcId="{C8876AD1-7BB9-45AB-917E-31A91D685134}" destId="{C79F3145-3292-45D1-8AB4-F0120939949A}" srcOrd="0" destOrd="0" parTransId="{9F032DBB-3675-481B-A3CE-6607E13FCCDE}" sibTransId="{CFAC0180-D8DD-48D3-9FDB-CD2E67F76EAB}"/>
    <dgm:cxn modelId="{94595CF7-D1A2-4461-BE31-C6069630A95F}" type="presOf" srcId="{C79F3145-3292-45D1-8AB4-F0120939949A}" destId="{F2AB22B8-5C33-47A5-A13C-F415669EBB64}" srcOrd="0" destOrd="0" presId="urn:microsoft.com/office/officeart/2008/layout/RadialCluster"/>
    <dgm:cxn modelId="{17B50D1F-C256-4CE0-B1BB-5C554E7D8917}" type="presOf" srcId="{31570496-DFA4-423F-AEA4-E19FDC423B99}" destId="{855D7F47-9BA1-437F-B6F8-A9E7E68466DC}" srcOrd="0" destOrd="0" presId="urn:microsoft.com/office/officeart/2008/layout/RadialCluster"/>
    <dgm:cxn modelId="{67841D30-DC68-4B0C-A93E-16BF3F6EA44A}" type="presOf" srcId="{2624473A-695B-431F-878C-BC092112DF11}" destId="{1BD47CD8-CD80-4222-A743-6EBB7BCEF389}" srcOrd="0" destOrd="0" presId="urn:microsoft.com/office/officeart/2008/layout/RadialCluster"/>
    <dgm:cxn modelId="{6A0FEB2F-CE6A-48BD-AF7F-348D240E4C7A}" type="presOf" srcId="{717C066D-E984-419D-ABC8-260F903CD5C5}" destId="{4AB17D48-A72C-4E92-A977-30BEF37FC45C}" srcOrd="0" destOrd="0" presId="urn:microsoft.com/office/officeart/2008/layout/RadialCluster"/>
    <dgm:cxn modelId="{F33CBB6E-3404-4F66-AD06-13C44EC72271}" srcId="{FA95B516-2D63-4E0C-8B89-6C4E1CFED3FF}" destId="{C8876AD1-7BB9-45AB-917E-31A91D685134}" srcOrd="0" destOrd="0" parTransId="{20D5B125-4DBB-45A4-92A7-F68DBB209FE9}" sibTransId="{7A785334-C386-4A8F-AABA-79FBF70CBC5F}"/>
    <dgm:cxn modelId="{5E3F8E6A-656B-4584-AD76-D05DBFC6FD7C}" type="presOf" srcId="{6DE28FE6-3B08-49DB-B781-428DC9849C19}" destId="{E7971D01-343C-4DE9-9D5D-3470B38D3555}" srcOrd="0" destOrd="0" presId="urn:microsoft.com/office/officeart/2008/layout/RadialCluster"/>
    <dgm:cxn modelId="{50089CC4-8817-42C4-800F-207D29E209E7}" srcId="{C8876AD1-7BB9-45AB-917E-31A91D685134}" destId="{AAE16BE2-2B25-4F24-BCAB-4D67D84D0B4F}" srcOrd="1" destOrd="0" parTransId="{0B55F3A6-CA1D-4874-824C-ADAAEB7CAA34}" sibTransId="{45B64940-3436-4C4E-9AD9-32DC439A7F89}"/>
    <dgm:cxn modelId="{EAA38892-70D8-4B90-AAF1-37582EADB818}" srcId="{C8876AD1-7BB9-45AB-917E-31A91D685134}" destId="{717C066D-E984-419D-ABC8-260F903CD5C5}" srcOrd="3" destOrd="0" parTransId="{31570496-DFA4-423F-AEA4-E19FDC423B99}" sibTransId="{706FD2A0-D9B9-476B-B060-631B91B342AD}"/>
    <dgm:cxn modelId="{D0C382FB-3662-4F27-BCEA-C3EF8B55E10B}" type="presOf" srcId="{AAE16BE2-2B25-4F24-BCAB-4D67D84D0B4F}" destId="{1260C5E1-7541-4096-B340-5A546AFDB832}" srcOrd="0" destOrd="0" presId="urn:microsoft.com/office/officeart/2008/layout/RadialCluster"/>
    <dgm:cxn modelId="{52297EA0-2236-4D39-8175-C0054E354439}" type="presOf" srcId="{9F032DBB-3675-481B-A3CE-6607E13FCCDE}" destId="{557B34AE-D01A-4CC0-876B-E33E83CC6CB4}" srcOrd="0" destOrd="0" presId="urn:microsoft.com/office/officeart/2008/layout/RadialCluster"/>
    <dgm:cxn modelId="{8F9C93BA-3FA5-4766-AF8D-B5F65EB3A793}" type="presOf" srcId="{129F4178-3389-4040-A147-6601B4F86492}" destId="{D773DA67-4EDD-4413-A87A-C474CDDA2847}" srcOrd="0" destOrd="0" presId="urn:microsoft.com/office/officeart/2008/layout/RadialCluster"/>
    <dgm:cxn modelId="{46A39350-E855-4FFE-8987-BAB054756CD6}" srcId="{C8876AD1-7BB9-45AB-917E-31A91D685134}" destId="{129F4178-3389-4040-A147-6601B4F86492}" srcOrd="4" destOrd="0" parTransId="{6DE28FE6-3B08-49DB-B781-428DC9849C19}" sibTransId="{F482CB49-720F-4F7E-8736-05CA718BFFF5}"/>
    <dgm:cxn modelId="{1A3638AB-A3F8-4D59-A593-EABD20502FDA}" type="presOf" srcId="{C8876AD1-7BB9-45AB-917E-31A91D685134}" destId="{CF6C8D85-9B2F-4876-8D7B-CBB06981D171}" srcOrd="0" destOrd="0" presId="urn:microsoft.com/office/officeart/2008/layout/RadialCluster"/>
    <dgm:cxn modelId="{6DE833CF-EB73-41AB-B0C3-07B244113606}" type="presOf" srcId="{FA95B516-2D63-4E0C-8B89-6C4E1CFED3FF}" destId="{CEBF8FBA-8BC4-4240-9289-7C585BD3BDDA}" srcOrd="0" destOrd="0" presId="urn:microsoft.com/office/officeart/2008/layout/RadialCluster"/>
    <dgm:cxn modelId="{97DEBDAB-F587-402B-BB71-D2119952E984}" type="presParOf" srcId="{CEBF8FBA-8BC4-4240-9289-7C585BD3BDDA}" destId="{CD514BF3-F01E-4A2A-82DD-7D903E9E1354}" srcOrd="0" destOrd="0" presId="urn:microsoft.com/office/officeart/2008/layout/RadialCluster"/>
    <dgm:cxn modelId="{54124307-C62F-4750-8587-ABEC70579DA4}" type="presParOf" srcId="{CD514BF3-F01E-4A2A-82DD-7D903E9E1354}" destId="{CF6C8D85-9B2F-4876-8D7B-CBB06981D171}" srcOrd="0" destOrd="0" presId="urn:microsoft.com/office/officeart/2008/layout/RadialCluster"/>
    <dgm:cxn modelId="{C9796C58-F30F-42D2-9336-925CEDD5F8F1}" type="presParOf" srcId="{CD514BF3-F01E-4A2A-82DD-7D903E9E1354}" destId="{557B34AE-D01A-4CC0-876B-E33E83CC6CB4}" srcOrd="1" destOrd="0" presId="urn:microsoft.com/office/officeart/2008/layout/RadialCluster"/>
    <dgm:cxn modelId="{B7AB8C4A-C909-4F7E-BFC6-77356250B83E}" type="presParOf" srcId="{CD514BF3-F01E-4A2A-82DD-7D903E9E1354}" destId="{F2AB22B8-5C33-47A5-A13C-F415669EBB64}" srcOrd="2" destOrd="0" presId="urn:microsoft.com/office/officeart/2008/layout/RadialCluster"/>
    <dgm:cxn modelId="{286A4060-8E30-45DA-A555-BDCF910247C1}" type="presParOf" srcId="{CD514BF3-F01E-4A2A-82DD-7D903E9E1354}" destId="{B3DF061F-9764-4B97-A523-8AF21751AF17}" srcOrd="3" destOrd="0" presId="urn:microsoft.com/office/officeart/2008/layout/RadialCluster"/>
    <dgm:cxn modelId="{203A3365-738A-462C-B8FD-5FD702988E45}" type="presParOf" srcId="{CD514BF3-F01E-4A2A-82DD-7D903E9E1354}" destId="{1260C5E1-7541-4096-B340-5A546AFDB832}" srcOrd="4" destOrd="0" presId="urn:microsoft.com/office/officeart/2008/layout/RadialCluster"/>
    <dgm:cxn modelId="{8EDABC6C-B370-4213-9ED9-5D9276FA16F7}" type="presParOf" srcId="{CD514BF3-F01E-4A2A-82DD-7D903E9E1354}" destId="{1BD47CD8-CD80-4222-A743-6EBB7BCEF389}" srcOrd="5" destOrd="0" presId="urn:microsoft.com/office/officeart/2008/layout/RadialCluster"/>
    <dgm:cxn modelId="{FF3B9E3D-25C1-4AE9-9749-1F4511AF7974}" type="presParOf" srcId="{CD514BF3-F01E-4A2A-82DD-7D903E9E1354}" destId="{47A4EB7A-414B-46C3-BED7-BF91BC0D84FC}" srcOrd="6" destOrd="0" presId="urn:microsoft.com/office/officeart/2008/layout/RadialCluster"/>
    <dgm:cxn modelId="{EA7CC9E0-32A9-4F8B-AD0D-FCFB73CF33CB}" type="presParOf" srcId="{CD514BF3-F01E-4A2A-82DD-7D903E9E1354}" destId="{855D7F47-9BA1-437F-B6F8-A9E7E68466DC}" srcOrd="7" destOrd="0" presId="urn:microsoft.com/office/officeart/2008/layout/RadialCluster"/>
    <dgm:cxn modelId="{E80EABEE-A926-40F9-83D8-DB2959E55858}" type="presParOf" srcId="{CD514BF3-F01E-4A2A-82DD-7D903E9E1354}" destId="{4AB17D48-A72C-4E92-A977-30BEF37FC45C}" srcOrd="8" destOrd="0" presId="urn:microsoft.com/office/officeart/2008/layout/RadialCluster"/>
    <dgm:cxn modelId="{5032407C-6CB2-4612-B4A9-19DC49469D98}" type="presParOf" srcId="{CD514BF3-F01E-4A2A-82DD-7D903E9E1354}" destId="{E7971D01-343C-4DE9-9D5D-3470B38D3555}" srcOrd="9" destOrd="0" presId="urn:microsoft.com/office/officeart/2008/layout/RadialCluster"/>
    <dgm:cxn modelId="{98A377BF-AFED-4174-8115-A3DCD2B1BF8D}" type="presParOf" srcId="{CD514BF3-F01E-4A2A-82DD-7D903E9E1354}" destId="{D773DA67-4EDD-4413-A87A-C474CDDA2847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2B90E2-305B-499B-AD61-C8461673EEDA}" type="doc">
      <dgm:prSet loTypeId="urn:microsoft.com/office/officeart/2005/8/layout/list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E7C96034-CF6E-46CE-96D5-ACD7E356F696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机器人场景多样化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6659BB-5E7E-4EDD-AC0A-01B98ADB1433}" type="parTrans" cxnId="{49933A91-BFB4-4B2A-8884-7DF97BDD0538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D78A4F-1224-48A2-8870-360C13FD046B}" type="sibTrans" cxnId="{49933A91-BFB4-4B2A-8884-7DF97BDD0538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6D7AD6-6A4E-434F-B518-491913FF4A87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基于业务的建模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4179C7-5749-4268-ABA9-723C68BE9B1A}" type="parTrans" cxnId="{563BF694-0A58-478D-B382-9BAD643278D6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5D0130-57FE-4B98-9602-049ED10ED628}" type="sibTrans" cxnId="{563BF694-0A58-478D-B382-9BAD643278D6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BC1995-5237-4EF9-8F24-10B8976B932F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基于扩展问的概念扩展基于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D16E3E-A07A-4929-B45D-0A92F6DCF7F6}" type="sibTrans" cxnId="{66FC39C0-01B7-4096-934F-644151AAF955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A7E984-6FEE-4433-872D-CB2B43D58222}" type="parTrans" cxnId="{66FC39C0-01B7-4096-934F-644151AAF955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54C379-389B-4DA4-BA7A-EE7DD317CAEF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基于用户的上下文管理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99F7C6-BAE7-4FEA-9DD3-8523BBBD2450}" type="parTrans" cxnId="{562A455D-E7B9-4753-A058-B62F5BFA0223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C62339-E43D-43BD-8BF7-54A4DDE094D6}" type="sibTrans" cxnId="{562A455D-E7B9-4753-A058-B62F5BFA0223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1B5987-5C06-42F7-A1FD-D3FCC6A8B112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业务文档的碎片化加工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25EE9B-479E-4144-8409-32858EA88C9F}" type="parTrans" cxnId="{D36199B3-294A-4C90-93D3-506BA42D7C19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E98543-BCF0-4F0A-92A1-A58403BB2CBD}" type="sibTrans" cxnId="{D36199B3-294A-4C90-93D3-506BA42D7C19}">
      <dgm:prSet/>
      <dgm:spPr/>
      <dgm:t>
        <a:bodyPr/>
        <a:lstStyle/>
        <a:p>
          <a:endParaRPr lang="zh-CN" alt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3E5F65-97D5-4BA0-8AEE-4B479B539875}" type="pres">
      <dgm:prSet presAssocID="{8D2B90E2-305B-499B-AD61-C8461673EED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84454A9-926F-4248-A8E3-4CB45711DA1B}" type="pres">
      <dgm:prSet presAssocID="{E7C96034-CF6E-46CE-96D5-ACD7E356F696}" presName="parentLin" presStyleCnt="0"/>
      <dgm:spPr/>
    </dgm:pt>
    <dgm:pt modelId="{3C9E226F-9A36-4561-B77F-4A7D15A20AD5}" type="pres">
      <dgm:prSet presAssocID="{E7C96034-CF6E-46CE-96D5-ACD7E356F696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64F1CA2E-720C-480C-B5D7-D22F615F6C5F}" type="pres">
      <dgm:prSet presAssocID="{E7C96034-CF6E-46CE-96D5-ACD7E356F6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0041EB-3E1A-4A0D-BBE1-3C48879C6F99}" type="pres">
      <dgm:prSet presAssocID="{E7C96034-CF6E-46CE-96D5-ACD7E356F696}" presName="negativeSpace" presStyleCnt="0"/>
      <dgm:spPr/>
    </dgm:pt>
    <dgm:pt modelId="{8595AF73-1D66-4A58-8346-B5E66411D5F6}" type="pres">
      <dgm:prSet presAssocID="{E7C96034-CF6E-46CE-96D5-ACD7E356F696}" presName="childText" presStyleLbl="conFgAcc1" presStyleIdx="0" presStyleCnt="5">
        <dgm:presLayoutVars>
          <dgm:bulletEnabled val="1"/>
        </dgm:presLayoutVars>
      </dgm:prSet>
      <dgm:spPr/>
    </dgm:pt>
    <dgm:pt modelId="{A9A3AEA4-4450-4479-9268-62348390A6DE}" type="pres">
      <dgm:prSet presAssocID="{A8D78A4F-1224-48A2-8870-360C13FD046B}" presName="spaceBetweenRectangles" presStyleCnt="0"/>
      <dgm:spPr/>
    </dgm:pt>
    <dgm:pt modelId="{02D67541-1620-4C97-990F-6C377D047713}" type="pres">
      <dgm:prSet presAssocID="{906D7AD6-6A4E-434F-B518-491913FF4A87}" presName="parentLin" presStyleCnt="0"/>
      <dgm:spPr/>
    </dgm:pt>
    <dgm:pt modelId="{49A64F8C-ED36-4BF9-920E-EA47F1200230}" type="pres">
      <dgm:prSet presAssocID="{906D7AD6-6A4E-434F-B518-491913FF4A87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5907227-346D-46F6-86E0-0E703B3436E6}" type="pres">
      <dgm:prSet presAssocID="{906D7AD6-6A4E-434F-B518-491913FF4A8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4665D2-98C5-4D26-B70A-6B37FE3324CE}" type="pres">
      <dgm:prSet presAssocID="{906D7AD6-6A4E-434F-B518-491913FF4A87}" presName="negativeSpace" presStyleCnt="0"/>
      <dgm:spPr/>
    </dgm:pt>
    <dgm:pt modelId="{120840E9-7E9A-440B-9D24-9DEC6E5384D6}" type="pres">
      <dgm:prSet presAssocID="{906D7AD6-6A4E-434F-B518-491913FF4A87}" presName="childText" presStyleLbl="conFgAcc1" presStyleIdx="1" presStyleCnt="5">
        <dgm:presLayoutVars>
          <dgm:bulletEnabled val="1"/>
        </dgm:presLayoutVars>
      </dgm:prSet>
      <dgm:spPr/>
    </dgm:pt>
    <dgm:pt modelId="{0AF01B4C-8267-45FB-A623-8113FD8A5506}" type="pres">
      <dgm:prSet presAssocID="{D75D0130-57FE-4B98-9602-049ED10ED628}" presName="spaceBetweenRectangles" presStyleCnt="0"/>
      <dgm:spPr/>
    </dgm:pt>
    <dgm:pt modelId="{C332AAA2-3C78-4AEB-B745-28DA5B1A3E92}" type="pres">
      <dgm:prSet presAssocID="{76BC1995-5237-4EF9-8F24-10B8976B932F}" presName="parentLin" presStyleCnt="0"/>
      <dgm:spPr/>
    </dgm:pt>
    <dgm:pt modelId="{6AD2C33D-E4C4-467C-90CD-106D5B62E1E0}" type="pres">
      <dgm:prSet presAssocID="{76BC1995-5237-4EF9-8F24-10B8976B932F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6A19FE77-E5A0-4C7E-A08B-37D41FBEB707}" type="pres">
      <dgm:prSet presAssocID="{76BC1995-5237-4EF9-8F24-10B8976B932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C74FD3-ECFD-4B61-8131-C4F66CD2FDEC}" type="pres">
      <dgm:prSet presAssocID="{76BC1995-5237-4EF9-8F24-10B8976B932F}" presName="negativeSpace" presStyleCnt="0"/>
      <dgm:spPr/>
    </dgm:pt>
    <dgm:pt modelId="{4EE447AF-9ABB-43BF-8E88-E6BC960A2A28}" type="pres">
      <dgm:prSet presAssocID="{76BC1995-5237-4EF9-8F24-10B8976B932F}" presName="childText" presStyleLbl="conFgAcc1" presStyleIdx="2" presStyleCnt="5">
        <dgm:presLayoutVars>
          <dgm:bulletEnabled val="1"/>
        </dgm:presLayoutVars>
      </dgm:prSet>
      <dgm:spPr/>
    </dgm:pt>
    <dgm:pt modelId="{CD55608E-A735-48A8-A4D3-55AF25761D50}" type="pres">
      <dgm:prSet presAssocID="{03D16E3E-A07A-4929-B45D-0A92F6DCF7F6}" presName="spaceBetweenRectangles" presStyleCnt="0"/>
      <dgm:spPr/>
    </dgm:pt>
    <dgm:pt modelId="{BF52FE9A-061C-4428-B866-BFE35B23070C}" type="pres">
      <dgm:prSet presAssocID="{E054C379-389B-4DA4-BA7A-EE7DD317CAEF}" presName="parentLin" presStyleCnt="0"/>
      <dgm:spPr/>
    </dgm:pt>
    <dgm:pt modelId="{5550A00D-6B27-4AF9-90E6-D1BEFDB0F1F2}" type="pres">
      <dgm:prSet presAssocID="{E054C379-389B-4DA4-BA7A-EE7DD317CAEF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B91A82C1-7D55-4F8D-9148-D7F08C782EE9}" type="pres">
      <dgm:prSet presAssocID="{E054C379-389B-4DA4-BA7A-EE7DD317CAE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EC1232-4ACB-45B3-9ED7-CE2933E4F1AB}" type="pres">
      <dgm:prSet presAssocID="{E054C379-389B-4DA4-BA7A-EE7DD317CAEF}" presName="negativeSpace" presStyleCnt="0"/>
      <dgm:spPr/>
    </dgm:pt>
    <dgm:pt modelId="{896B1DFE-080C-4108-AC4B-E646460B0037}" type="pres">
      <dgm:prSet presAssocID="{E054C379-389B-4DA4-BA7A-EE7DD317CAEF}" presName="childText" presStyleLbl="conFgAcc1" presStyleIdx="3" presStyleCnt="5">
        <dgm:presLayoutVars>
          <dgm:bulletEnabled val="1"/>
        </dgm:presLayoutVars>
      </dgm:prSet>
      <dgm:spPr/>
    </dgm:pt>
    <dgm:pt modelId="{98A7D689-295D-41E7-8CB7-8F3BC9E95FB1}" type="pres">
      <dgm:prSet presAssocID="{E4C62339-E43D-43BD-8BF7-54A4DDE094D6}" presName="spaceBetweenRectangles" presStyleCnt="0"/>
      <dgm:spPr/>
    </dgm:pt>
    <dgm:pt modelId="{D562F49B-8BD9-40F2-8B81-EC93BB8F0955}" type="pres">
      <dgm:prSet presAssocID="{991B5987-5C06-42F7-A1FD-D3FCC6A8B112}" presName="parentLin" presStyleCnt="0"/>
      <dgm:spPr/>
    </dgm:pt>
    <dgm:pt modelId="{CB50A052-37D0-4BB1-B710-942682F7D538}" type="pres">
      <dgm:prSet presAssocID="{991B5987-5C06-42F7-A1FD-D3FCC6A8B112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4A386E1C-3730-4BCB-B51E-652727E371AE}" type="pres">
      <dgm:prSet presAssocID="{991B5987-5C06-42F7-A1FD-D3FCC6A8B11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F7BFD48-1FC2-4248-9BFB-6F6F4AB32F3C}" type="pres">
      <dgm:prSet presAssocID="{991B5987-5C06-42F7-A1FD-D3FCC6A8B112}" presName="negativeSpace" presStyleCnt="0"/>
      <dgm:spPr/>
    </dgm:pt>
    <dgm:pt modelId="{BB3D72F0-B38F-460D-8FB1-FE1CAD8E28B6}" type="pres">
      <dgm:prSet presAssocID="{991B5987-5C06-42F7-A1FD-D3FCC6A8B11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7422D9C-C31D-445A-81DE-85397A5D9758}" type="presOf" srcId="{E7C96034-CF6E-46CE-96D5-ACD7E356F696}" destId="{3C9E226F-9A36-4561-B77F-4A7D15A20AD5}" srcOrd="0" destOrd="0" presId="urn:microsoft.com/office/officeart/2005/8/layout/list1"/>
    <dgm:cxn modelId="{49933A91-BFB4-4B2A-8884-7DF97BDD0538}" srcId="{8D2B90E2-305B-499B-AD61-C8461673EEDA}" destId="{E7C96034-CF6E-46CE-96D5-ACD7E356F696}" srcOrd="0" destOrd="0" parTransId="{FA6659BB-5E7E-4EDD-AC0A-01B98ADB1433}" sibTransId="{A8D78A4F-1224-48A2-8870-360C13FD046B}"/>
    <dgm:cxn modelId="{B5CB2805-EDCC-4844-87FD-3690A09F15A2}" type="presOf" srcId="{991B5987-5C06-42F7-A1FD-D3FCC6A8B112}" destId="{4A386E1C-3730-4BCB-B51E-652727E371AE}" srcOrd="1" destOrd="0" presId="urn:microsoft.com/office/officeart/2005/8/layout/list1"/>
    <dgm:cxn modelId="{27475A8D-F286-4843-B58D-B8183587A32D}" type="presOf" srcId="{76BC1995-5237-4EF9-8F24-10B8976B932F}" destId="{6A19FE77-E5A0-4C7E-A08B-37D41FBEB707}" srcOrd="1" destOrd="0" presId="urn:microsoft.com/office/officeart/2005/8/layout/list1"/>
    <dgm:cxn modelId="{9BE07880-3BF8-47D2-A12D-B3EEA3E0F14A}" type="presOf" srcId="{906D7AD6-6A4E-434F-B518-491913FF4A87}" destId="{49A64F8C-ED36-4BF9-920E-EA47F1200230}" srcOrd="0" destOrd="0" presId="urn:microsoft.com/office/officeart/2005/8/layout/list1"/>
    <dgm:cxn modelId="{66FC39C0-01B7-4096-934F-644151AAF955}" srcId="{8D2B90E2-305B-499B-AD61-C8461673EEDA}" destId="{76BC1995-5237-4EF9-8F24-10B8976B932F}" srcOrd="2" destOrd="0" parTransId="{94A7E984-6FEE-4433-872D-CB2B43D58222}" sibTransId="{03D16E3E-A07A-4929-B45D-0A92F6DCF7F6}"/>
    <dgm:cxn modelId="{8EB56DC4-2483-4F9C-BFD5-50D31DA09BE8}" type="presOf" srcId="{E054C379-389B-4DA4-BA7A-EE7DD317CAEF}" destId="{B91A82C1-7D55-4F8D-9148-D7F08C782EE9}" srcOrd="1" destOrd="0" presId="urn:microsoft.com/office/officeart/2005/8/layout/list1"/>
    <dgm:cxn modelId="{D36199B3-294A-4C90-93D3-506BA42D7C19}" srcId="{8D2B90E2-305B-499B-AD61-C8461673EEDA}" destId="{991B5987-5C06-42F7-A1FD-D3FCC6A8B112}" srcOrd="4" destOrd="0" parTransId="{4B25EE9B-479E-4144-8409-32858EA88C9F}" sibTransId="{E4E98543-BCF0-4F0A-92A1-A58403BB2CBD}"/>
    <dgm:cxn modelId="{562A455D-E7B9-4753-A058-B62F5BFA0223}" srcId="{8D2B90E2-305B-499B-AD61-C8461673EEDA}" destId="{E054C379-389B-4DA4-BA7A-EE7DD317CAEF}" srcOrd="3" destOrd="0" parTransId="{E399F7C6-BAE7-4FEA-9DD3-8523BBBD2450}" sibTransId="{E4C62339-E43D-43BD-8BF7-54A4DDE094D6}"/>
    <dgm:cxn modelId="{AB9CB464-25F3-4D0C-89C7-6C86D8CAA9DE}" type="presOf" srcId="{8D2B90E2-305B-499B-AD61-C8461673EEDA}" destId="{EF3E5F65-97D5-4BA0-8AEE-4B479B539875}" srcOrd="0" destOrd="0" presId="urn:microsoft.com/office/officeart/2005/8/layout/list1"/>
    <dgm:cxn modelId="{726DFEF1-8864-48E6-A65B-E83D5F505A6F}" type="presOf" srcId="{76BC1995-5237-4EF9-8F24-10B8976B932F}" destId="{6AD2C33D-E4C4-467C-90CD-106D5B62E1E0}" srcOrd="0" destOrd="0" presId="urn:microsoft.com/office/officeart/2005/8/layout/list1"/>
    <dgm:cxn modelId="{21A5FF43-CFD4-4451-A700-C2167DED58B9}" type="presOf" srcId="{E7C96034-CF6E-46CE-96D5-ACD7E356F696}" destId="{64F1CA2E-720C-480C-B5D7-D22F615F6C5F}" srcOrd="1" destOrd="0" presId="urn:microsoft.com/office/officeart/2005/8/layout/list1"/>
    <dgm:cxn modelId="{1372992F-715A-47D5-B8DD-4948BBB67B53}" type="presOf" srcId="{906D7AD6-6A4E-434F-B518-491913FF4A87}" destId="{E5907227-346D-46F6-86E0-0E703B3436E6}" srcOrd="1" destOrd="0" presId="urn:microsoft.com/office/officeart/2005/8/layout/list1"/>
    <dgm:cxn modelId="{DB8AC3C1-B87F-4357-8A57-C28FB6F8B35E}" type="presOf" srcId="{991B5987-5C06-42F7-A1FD-D3FCC6A8B112}" destId="{CB50A052-37D0-4BB1-B710-942682F7D538}" srcOrd="0" destOrd="0" presId="urn:microsoft.com/office/officeart/2005/8/layout/list1"/>
    <dgm:cxn modelId="{563BF694-0A58-478D-B382-9BAD643278D6}" srcId="{8D2B90E2-305B-499B-AD61-C8461673EEDA}" destId="{906D7AD6-6A4E-434F-B518-491913FF4A87}" srcOrd="1" destOrd="0" parTransId="{0E4179C7-5749-4268-ABA9-723C68BE9B1A}" sibTransId="{D75D0130-57FE-4B98-9602-049ED10ED628}"/>
    <dgm:cxn modelId="{E1EDA1F3-EFC5-4835-BC4B-F7BDE2D7CE5C}" type="presOf" srcId="{E054C379-389B-4DA4-BA7A-EE7DD317CAEF}" destId="{5550A00D-6B27-4AF9-90E6-D1BEFDB0F1F2}" srcOrd="0" destOrd="0" presId="urn:microsoft.com/office/officeart/2005/8/layout/list1"/>
    <dgm:cxn modelId="{E5DF9F3D-35B6-472F-8B36-C1B50DC61DCD}" type="presParOf" srcId="{EF3E5F65-97D5-4BA0-8AEE-4B479B539875}" destId="{984454A9-926F-4248-A8E3-4CB45711DA1B}" srcOrd="0" destOrd="0" presId="urn:microsoft.com/office/officeart/2005/8/layout/list1"/>
    <dgm:cxn modelId="{326CC0D3-C774-493E-82A3-B15393E79024}" type="presParOf" srcId="{984454A9-926F-4248-A8E3-4CB45711DA1B}" destId="{3C9E226F-9A36-4561-B77F-4A7D15A20AD5}" srcOrd="0" destOrd="0" presId="urn:microsoft.com/office/officeart/2005/8/layout/list1"/>
    <dgm:cxn modelId="{F8BC46B3-05C3-4285-9C0C-3F5F0AB2178D}" type="presParOf" srcId="{984454A9-926F-4248-A8E3-4CB45711DA1B}" destId="{64F1CA2E-720C-480C-B5D7-D22F615F6C5F}" srcOrd="1" destOrd="0" presId="urn:microsoft.com/office/officeart/2005/8/layout/list1"/>
    <dgm:cxn modelId="{1C0BDA48-2AD3-4995-B566-AE2DB99DBE48}" type="presParOf" srcId="{EF3E5F65-97D5-4BA0-8AEE-4B479B539875}" destId="{8E0041EB-3E1A-4A0D-BBE1-3C48879C6F99}" srcOrd="1" destOrd="0" presId="urn:microsoft.com/office/officeart/2005/8/layout/list1"/>
    <dgm:cxn modelId="{4AC7770A-C1F1-432A-B0DD-EA386073BAFE}" type="presParOf" srcId="{EF3E5F65-97D5-4BA0-8AEE-4B479B539875}" destId="{8595AF73-1D66-4A58-8346-B5E66411D5F6}" srcOrd="2" destOrd="0" presId="urn:microsoft.com/office/officeart/2005/8/layout/list1"/>
    <dgm:cxn modelId="{FDB062C5-8AE7-4043-AC7C-A63F950B21FF}" type="presParOf" srcId="{EF3E5F65-97D5-4BA0-8AEE-4B479B539875}" destId="{A9A3AEA4-4450-4479-9268-62348390A6DE}" srcOrd="3" destOrd="0" presId="urn:microsoft.com/office/officeart/2005/8/layout/list1"/>
    <dgm:cxn modelId="{32880B6C-B4A3-4070-8A01-1D3184748BC1}" type="presParOf" srcId="{EF3E5F65-97D5-4BA0-8AEE-4B479B539875}" destId="{02D67541-1620-4C97-990F-6C377D047713}" srcOrd="4" destOrd="0" presId="urn:microsoft.com/office/officeart/2005/8/layout/list1"/>
    <dgm:cxn modelId="{223F4CDD-3143-4835-A61A-32723EC6CEB9}" type="presParOf" srcId="{02D67541-1620-4C97-990F-6C377D047713}" destId="{49A64F8C-ED36-4BF9-920E-EA47F1200230}" srcOrd="0" destOrd="0" presId="urn:microsoft.com/office/officeart/2005/8/layout/list1"/>
    <dgm:cxn modelId="{581C4298-1ADF-40A2-B4DA-A0AF98A37DCC}" type="presParOf" srcId="{02D67541-1620-4C97-990F-6C377D047713}" destId="{E5907227-346D-46F6-86E0-0E703B3436E6}" srcOrd="1" destOrd="0" presId="urn:microsoft.com/office/officeart/2005/8/layout/list1"/>
    <dgm:cxn modelId="{E4B4ED28-0A55-42F0-B6C7-D00BCA580B14}" type="presParOf" srcId="{EF3E5F65-97D5-4BA0-8AEE-4B479B539875}" destId="{DE4665D2-98C5-4D26-B70A-6B37FE3324CE}" srcOrd="5" destOrd="0" presId="urn:microsoft.com/office/officeart/2005/8/layout/list1"/>
    <dgm:cxn modelId="{15D79FA4-152D-4EE8-BD3C-934731A6A343}" type="presParOf" srcId="{EF3E5F65-97D5-4BA0-8AEE-4B479B539875}" destId="{120840E9-7E9A-440B-9D24-9DEC6E5384D6}" srcOrd="6" destOrd="0" presId="urn:microsoft.com/office/officeart/2005/8/layout/list1"/>
    <dgm:cxn modelId="{54CA7D64-48C7-4087-B27F-14A047BD300B}" type="presParOf" srcId="{EF3E5F65-97D5-4BA0-8AEE-4B479B539875}" destId="{0AF01B4C-8267-45FB-A623-8113FD8A5506}" srcOrd="7" destOrd="0" presId="urn:microsoft.com/office/officeart/2005/8/layout/list1"/>
    <dgm:cxn modelId="{8AEE90B1-28BA-45A9-A0D4-AB95BE4A853C}" type="presParOf" srcId="{EF3E5F65-97D5-4BA0-8AEE-4B479B539875}" destId="{C332AAA2-3C78-4AEB-B745-28DA5B1A3E92}" srcOrd="8" destOrd="0" presId="urn:microsoft.com/office/officeart/2005/8/layout/list1"/>
    <dgm:cxn modelId="{8F7B1AA1-2A5C-4C92-8EBA-AFBF843DC39B}" type="presParOf" srcId="{C332AAA2-3C78-4AEB-B745-28DA5B1A3E92}" destId="{6AD2C33D-E4C4-467C-90CD-106D5B62E1E0}" srcOrd="0" destOrd="0" presId="urn:microsoft.com/office/officeart/2005/8/layout/list1"/>
    <dgm:cxn modelId="{31831A21-9E21-44B2-8E31-D12066106BDC}" type="presParOf" srcId="{C332AAA2-3C78-4AEB-B745-28DA5B1A3E92}" destId="{6A19FE77-E5A0-4C7E-A08B-37D41FBEB707}" srcOrd="1" destOrd="0" presId="urn:microsoft.com/office/officeart/2005/8/layout/list1"/>
    <dgm:cxn modelId="{20C1A8CF-C50E-4265-93E9-32FEC509EDA2}" type="presParOf" srcId="{EF3E5F65-97D5-4BA0-8AEE-4B479B539875}" destId="{C1C74FD3-ECFD-4B61-8131-C4F66CD2FDEC}" srcOrd="9" destOrd="0" presId="urn:microsoft.com/office/officeart/2005/8/layout/list1"/>
    <dgm:cxn modelId="{B71B58ED-9DA4-4F67-A32A-F23AA051F6B2}" type="presParOf" srcId="{EF3E5F65-97D5-4BA0-8AEE-4B479B539875}" destId="{4EE447AF-9ABB-43BF-8E88-E6BC960A2A28}" srcOrd="10" destOrd="0" presId="urn:microsoft.com/office/officeart/2005/8/layout/list1"/>
    <dgm:cxn modelId="{61C02CE8-A7F4-496E-BC02-2B6876F9AAF6}" type="presParOf" srcId="{EF3E5F65-97D5-4BA0-8AEE-4B479B539875}" destId="{CD55608E-A735-48A8-A4D3-55AF25761D50}" srcOrd="11" destOrd="0" presId="urn:microsoft.com/office/officeart/2005/8/layout/list1"/>
    <dgm:cxn modelId="{BB929B90-1591-41C0-802D-DD5CE4FAB6FE}" type="presParOf" srcId="{EF3E5F65-97D5-4BA0-8AEE-4B479B539875}" destId="{BF52FE9A-061C-4428-B866-BFE35B23070C}" srcOrd="12" destOrd="0" presId="urn:microsoft.com/office/officeart/2005/8/layout/list1"/>
    <dgm:cxn modelId="{FC4FF140-E493-476D-A676-BEF85C2B532C}" type="presParOf" srcId="{BF52FE9A-061C-4428-B866-BFE35B23070C}" destId="{5550A00D-6B27-4AF9-90E6-D1BEFDB0F1F2}" srcOrd="0" destOrd="0" presId="urn:microsoft.com/office/officeart/2005/8/layout/list1"/>
    <dgm:cxn modelId="{4E0AFCC1-55C7-464D-916B-EA39B4929C49}" type="presParOf" srcId="{BF52FE9A-061C-4428-B866-BFE35B23070C}" destId="{B91A82C1-7D55-4F8D-9148-D7F08C782EE9}" srcOrd="1" destOrd="0" presId="urn:microsoft.com/office/officeart/2005/8/layout/list1"/>
    <dgm:cxn modelId="{FC3E145A-6670-41BB-A38E-B7224F261D6B}" type="presParOf" srcId="{EF3E5F65-97D5-4BA0-8AEE-4B479B539875}" destId="{E6EC1232-4ACB-45B3-9ED7-CE2933E4F1AB}" srcOrd="13" destOrd="0" presId="urn:microsoft.com/office/officeart/2005/8/layout/list1"/>
    <dgm:cxn modelId="{1FAAC7A2-34F1-45AD-A321-FB7D6F0AA1DC}" type="presParOf" srcId="{EF3E5F65-97D5-4BA0-8AEE-4B479B539875}" destId="{896B1DFE-080C-4108-AC4B-E646460B0037}" srcOrd="14" destOrd="0" presId="urn:microsoft.com/office/officeart/2005/8/layout/list1"/>
    <dgm:cxn modelId="{888370E6-54DC-4A20-ACE7-499F59333A5A}" type="presParOf" srcId="{EF3E5F65-97D5-4BA0-8AEE-4B479B539875}" destId="{98A7D689-295D-41E7-8CB7-8F3BC9E95FB1}" srcOrd="15" destOrd="0" presId="urn:microsoft.com/office/officeart/2005/8/layout/list1"/>
    <dgm:cxn modelId="{58D74A87-12DF-4F6F-B8EF-BBAEA0946C5B}" type="presParOf" srcId="{EF3E5F65-97D5-4BA0-8AEE-4B479B539875}" destId="{D562F49B-8BD9-40F2-8B81-EC93BB8F0955}" srcOrd="16" destOrd="0" presId="urn:microsoft.com/office/officeart/2005/8/layout/list1"/>
    <dgm:cxn modelId="{17E695C4-5457-4611-8DD5-FF8B97F9DC86}" type="presParOf" srcId="{D562F49B-8BD9-40F2-8B81-EC93BB8F0955}" destId="{CB50A052-37D0-4BB1-B710-942682F7D538}" srcOrd="0" destOrd="0" presId="urn:microsoft.com/office/officeart/2005/8/layout/list1"/>
    <dgm:cxn modelId="{D2FBBC97-4C7F-488D-877F-1AA1E81A60C4}" type="presParOf" srcId="{D562F49B-8BD9-40F2-8B81-EC93BB8F0955}" destId="{4A386E1C-3730-4BCB-B51E-652727E371AE}" srcOrd="1" destOrd="0" presId="urn:microsoft.com/office/officeart/2005/8/layout/list1"/>
    <dgm:cxn modelId="{9B637006-6E46-4626-8EE8-A61813A0BF77}" type="presParOf" srcId="{EF3E5F65-97D5-4BA0-8AEE-4B479B539875}" destId="{3F7BFD48-1FC2-4248-9BFB-6F6F4AB32F3C}" srcOrd="17" destOrd="0" presId="urn:microsoft.com/office/officeart/2005/8/layout/list1"/>
    <dgm:cxn modelId="{F11DA00D-5686-441D-B30D-DFDCA6809E38}" type="presParOf" srcId="{EF3E5F65-97D5-4BA0-8AEE-4B479B539875}" destId="{BB3D72F0-B38F-460D-8FB1-FE1CAD8E28B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C8D85-9B2F-4876-8D7B-CBB06981D171}">
      <dsp:nvSpPr>
        <dsp:cNvPr id="0" name=""/>
        <dsp:cNvSpPr/>
      </dsp:nvSpPr>
      <dsp:spPr>
        <a:xfrm>
          <a:off x="3112399" y="1474215"/>
          <a:ext cx="1133724" cy="11337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知识</a:t>
          </a:r>
          <a:endParaRPr lang="zh-CN" altLang="en-US" sz="2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78429" y="1640245"/>
        <a:ext cx="801664" cy="801664"/>
      </dsp:txXfrm>
    </dsp:sp>
    <dsp:sp modelId="{557B34AE-D01A-4CC0-876B-E33E83CC6CB4}">
      <dsp:nvSpPr>
        <dsp:cNvPr id="0" name=""/>
        <dsp:cNvSpPr/>
      </dsp:nvSpPr>
      <dsp:spPr>
        <a:xfrm rot="16200000">
          <a:off x="3359132" y="1154085"/>
          <a:ext cx="6402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5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AB22B8-5C33-47A5-A13C-F415669EBB64}">
      <dsp:nvSpPr>
        <dsp:cNvPr id="0" name=""/>
        <dsp:cNvSpPr/>
      </dsp:nvSpPr>
      <dsp:spPr>
        <a:xfrm>
          <a:off x="3299463" y="74361"/>
          <a:ext cx="759595" cy="759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渠道</a:t>
          </a:r>
          <a:endParaRPr lang="en-US" altLang="zh-CN" sz="22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36543" y="111441"/>
        <a:ext cx="685435" cy="685435"/>
      </dsp:txXfrm>
    </dsp:sp>
    <dsp:sp modelId="{B3DF061F-9764-4B97-A523-8AF21751AF17}">
      <dsp:nvSpPr>
        <dsp:cNvPr id="0" name=""/>
        <dsp:cNvSpPr/>
      </dsp:nvSpPr>
      <dsp:spPr>
        <a:xfrm rot="20520000">
          <a:off x="4231647" y="1765494"/>
          <a:ext cx="5915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15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60C5E1-7541-4096-B340-5A546AFDB832}">
      <dsp:nvSpPr>
        <dsp:cNvPr id="0" name=""/>
        <dsp:cNvSpPr/>
      </dsp:nvSpPr>
      <dsp:spPr>
        <a:xfrm>
          <a:off x="4808713" y="1170894"/>
          <a:ext cx="759595" cy="759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标签</a:t>
          </a:r>
          <a:endParaRPr lang="zh-CN" altLang="en-US" sz="2200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45793" y="1207974"/>
        <a:ext cx="685435" cy="685435"/>
      </dsp:txXfrm>
    </dsp:sp>
    <dsp:sp modelId="{1BD47CD8-CD80-4222-A743-6EBB7BCEF389}">
      <dsp:nvSpPr>
        <dsp:cNvPr id="0" name=""/>
        <dsp:cNvSpPr/>
      </dsp:nvSpPr>
      <dsp:spPr>
        <a:xfrm rot="3240000">
          <a:off x="4005208" y="2776531"/>
          <a:ext cx="4167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67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A4EB7A-414B-46C3-BED7-BF91BC0D84FC}">
      <dsp:nvSpPr>
        <dsp:cNvPr id="0" name=""/>
        <dsp:cNvSpPr/>
      </dsp:nvSpPr>
      <dsp:spPr>
        <a:xfrm>
          <a:off x="3927394" y="2945123"/>
          <a:ext cx="1369268" cy="759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业务分类</a:t>
          </a:r>
          <a:endParaRPr lang="zh-CN" altLang="en-US" sz="23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64474" y="2982203"/>
        <a:ext cx="1295108" cy="685435"/>
      </dsp:txXfrm>
    </dsp:sp>
    <dsp:sp modelId="{855D7F47-9BA1-437F-B6F8-A9E7E68466DC}">
      <dsp:nvSpPr>
        <dsp:cNvPr id="0" name=""/>
        <dsp:cNvSpPr/>
      </dsp:nvSpPr>
      <dsp:spPr>
        <a:xfrm rot="7560000">
          <a:off x="2936531" y="2776531"/>
          <a:ext cx="41678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678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B17D48-A72C-4E92-A977-30BEF37FC45C}">
      <dsp:nvSpPr>
        <dsp:cNvPr id="0" name=""/>
        <dsp:cNvSpPr/>
      </dsp:nvSpPr>
      <dsp:spPr>
        <a:xfrm>
          <a:off x="2366696" y="2945123"/>
          <a:ext cx="759595" cy="759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动作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03776" y="2982203"/>
        <a:ext cx="685435" cy="685435"/>
      </dsp:txXfrm>
    </dsp:sp>
    <dsp:sp modelId="{E7971D01-343C-4DE9-9D5D-3470B38D3555}">
      <dsp:nvSpPr>
        <dsp:cNvPr id="0" name=""/>
        <dsp:cNvSpPr/>
      </dsp:nvSpPr>
      <dsp:spPr>
        <a:xfrm rot="11880000">
          <a:off x="2535333" y="1765494"/>
          <a:ext cx="5915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15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3DA67-4EDD-4413-A87A-C474CDDA2847}">
      <dsp:nvSpPr>
        <dsp:cNvPr id="0" name=""/>
        <dsp:cNvSpPr/>
      </dsp:nvSpPr>
      <dsp:spPr>
        <a:xfrm>
          <a:off x="1790214" y="1170894"/>
          <a:ext cx="759595" cy="759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维度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27294" y="1207974"/>
        <a:ext cx="685435" cy="685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5AF73-1D66-4A58-8346-B5E66411D5F6}">
      <dsp:nvSpPr>
        <dsp:cNvPr id="0" name=""/>
        <dsp:cNvSpPr/>
      </dsp:nvSpPr>
      <dsp:spPr>
        <a:xfrm>
          <a:off x="0" y="305064"/>
          <a:ext cx="757004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1CA2E-720C-480C-B5D7-D22F615F6C5F}">
      <dsp:nvSpPr>
        <dsp:cNvPr id="0" name=""/>
        <dsp:cNvSpPr/>
      </dsp:nvSpPr>
      <dsp:spPr>
        <a:xfrm>
          <a:off x="378502" y="54144"/>
          <a:ext cx="529903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91" tIns="0" rIns="20029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机器人场景多样化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3000" y="78642"/>
        <a:ext cx="5250036" cy="452844"/>
      </dsp:txXfrm>
    </dsp:sp>
    <dsp:sp modelId="{120840E9-7E9A-440B-9D24-9DEC6E5384D6}">
      <dsp:nvSpPr>
        <dsp:cNvPr id="0" name=""/>
        <dsp:cNvSpPr/>
      </dsp:nvSpPr>
      <dsp:spPr>
        <a:xfrm>
          <a:off x="0" y="1076184"/>
          <a:ext cx="757004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07227-346D-46F6-86E0-0E703B3436E6}">
      <dsp:nvSpPr>
        <dsp:cNvPr id="0" name=""/>
        <dsp:cNvSpPr/>
      </dsp:nvSpPr>
      <dsp:spPr>
        <a:xfrm>
          <a:off x="378502" y="825264"/>
          <a:ext cx="5299032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91" tIns="0" rIns="20029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基于业务的建模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3000" y="849762"/>
        <a:ext cx="5250036" cy="452844"/>
      </dsp:txXfrm>
    </dsp:sp>
    <dsp:sp modelId="{4EE447AF-9ABB-43BF-8E88-E6BC960A2A28}">
      <dsp:nvSpPr>
        <dsp:cNvPr id="0" name=""/>
        <dsp:cNvSpPr/>
      </dsp:nvSpPr>
      <dsp:spPr>
        <a:xfrm>
          <a:off x="0" y="1847304"/>
          <a:ext cx="757004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9FE77-E5A0-4C7E-A08B-37D41FBEB707}">
      <dsp:nvSpPr>
        <dsp:cNvPr id="0" name=""/>
        <dsp:cNvSpPr/>
      </dsp:nvSpPr>
      <dsp:spPr>
        <a:xfrm>
          <a:off x="378502" y="1596384"/>
          <a:ext cx="5299032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91" tIns="0" rIns="20029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基于扩展问的概念扩展基于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3000" y="1620882"/>
        <a:ext cx="5250036" cy="452844"/>
      </dsp:txXfrm>
    </dsp:sp>
    <dsp:sp modelId="{896B1DFE-080C-4108-AC4B-E646460B0037}">
      <dsp:nvSpPr>
        <dsp:cNvPr id="0" name=""/>
        <dsp:cNvSpPr/>
      </dsp:nvSpPr>
      <dsp:spPr>
        <a:xfrm>
          <a:off x="0" y="2618424"/>
          <a:ext cx="757004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A82C1-7D55-4F8D-9148-D7F08C782EE9}">
      <dsp:nvSpPr>
        <dsp:cNvPr id="0" name=""/>
        <dsp:cNvSpPr/>
      </dsp:nvSpPr>
      <dsp:spPr>
        <a:xfrm>
          <a:off x="378502" y="2367504"/>
          <a:ext cx="529903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91" tIns="0" rIns="20029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基于用户的上下文管理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3000" y="2392002"/>
        <a:ext cx="5250036" cy="452844"/>
      </dsp:txXfrm>
    </dsp:sp>
    <dsp:sp modelId="{BB3D72F0-B38F-460D-8FB1-FE1CAD8E28B6}">
      <dsp:nvSpPr>
        <dsp:cNvPr id="0" name=""/>
        <dsp:cNvSpPr/>
      </dsp:nvSpPr>
      <dsp:spPr>
        <a:xfrm>
          <a:off x="0" y="3389544"/>
          <a:ext cx="7570047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86E1C-3730-4BCB-B51E-652727E371AE}">
      <dsp:nvSpPr>
        <dsp:cNvPr id="0" name=""/>
        <dsp:cNvSpPr/>
      </dsp:nvSpPr>
      <dsp:spPr>
        <a:xfrm>
          <a:off x="378502" y="3138624"/>
          <a:ext cx="5299032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291" tIns="0" rIns="200291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业务文档的碎片化加工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03000" y="3163122"/>
        <a:ext cx="525003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C3EA6-BC4F-4991-B0C9-293E6C998DE4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5A15D-6CEE-4796-8949-8D7B6BDAC0C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6046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07C98-7A26-44A6-A1BC-FC1A898219CB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82B94-8A7F-42F4-90F0-0911656851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427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99812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</a:t>
            </a:r>
            <a:r>
              <a:rPr lang="en-US" altLang="zh-CN" dirty="0" smtClean="0"/>
              <a:t>4.0</a:t>
            </a:r>
            <a:r>
              <a:rPr lang="zh-CN" altLang="en-US" dirty="0" smtClean="0"/>
              <a:t>版本内，对知识有</a:t>
            </a:r>
            <a:r>
              <a:rPr lang="en-US" altLang="zh-CN" dirty="0" smtClean="0"/>
              <a:t>5</a:t>
            </a:r>
            <a:r>
              <a:rPr lang="zh-CN" altLang="en-US" dirty="0" smtClean="0"/>
              <a:t>种属性的描述，渠道，维度，动作，分类，标签。在</a:t>
            </a:r>
            <a:r>
              <a:rPr lang="en-US" altLang="zh-CN" dirty="0" smtClean="0"/>
              <a:t>4.0</a:t>
            </a:r>
            <a:r>
              <a:rPr lang="zh-CN" altLang="en-US" dirty="0" smtClean="0"/>
              <a:t>的时候我们就是要让问题和答案标签化。让知识表示更加灵活。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3174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多轮回话识别的本质就是知识体系的划分。那么，我们对最常见的也是应用最广的客服对话式场景进行了深入挖掘。总结出了三大知识体系，引入了多轮回话也就是三大知识体系或者叫知识类型的概念。那么我们主要分为三大知识体系：普通型知识，列表型知识和复杂型知识。普通型知识就是最基本最常见的一问一答。列表型知识就就是该条知识中包含集和词，例如海关禁用的</a:t>
            </a:r>
            <a:r>
              <a:rPr lang="en-US" altLang="zh-CN" dirty="0" smtClean="0"/>
              <a:t>20</a:t>
            </a:r>
            <a:r>
              <a:rPr lang="zh-CN" altLang="en-US" dirty="0" smtClean="0"/>
              <a:t>种物品，招行营业</a:t>
            </a:r>
            <a:r>
              <a:rPr lang="en-US" altLang="zh-CN" dirty="0" smtClean="0"/>
              <a:t>25</a:t>
            </a:r>
            <a:r>
              <a:rPr lang="zh-CN" altLang="en-US" dirty="0" smtClean="0"/>
              <a:t>各网点。这类的知识都可以划分为列表型知识。最后一类是复杂型知识，复杂型知识，比如：办理信用卡的流程，或者说办理保险，那么在后面的幻灯片会有例子具体说明。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52765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2466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97357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0316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941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47538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5125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那么我们分析在同行业内机器人的特点，有这么四个比较重要的痛点。第一就是目前市场上面许多产品没有场景化的概念，导致许多用户的需求跟不上，或者说</a:t>
            </a:r>
            <a:r>
              <a:rPr lang="en-US" altLang="zh-CN" dirty="0" smtClean="0"/>
              <a:t>hold</a:t>
            </a:r>
            <a:r>
              <a:rPr lang="zh-CN" altLang="en-US" dirty="0" smtClean="0"/>
              <a:t>不住它们。</a:t>
            </a:r>
            <a:endParaRPr lang="en-US" altLang="zh-CN" dirty="0" smtClean="0"/>
          </a:p>
          <a:p>
            <a:r>
              <a:rPr lang="zh-CN" altLang="en-US" dirty="0" smtClean="0"/>
              <a:t>再次就是它们的问答模式只局限于一问一答式，不仅死板而且体验感非常不好。第三是目前绝大多数的产品只支持</a:t>
            </a:r>
            <a:r>
              <a:rPr lang="en-US" altLang="zh-CN" dirty="0" smtClean="0"/>
              <a:t>FAQ</a:t>
            </a:r>
            <a:r>
              <a:rPr lang="zh-CN" altLang="en-US" dirty="0" smtClean="0"/>
              <a:t>扩展问的编写。编写量大。最后是传统机器人的回答文本很苍白，没有图文，没有图片。</a:t>
            </a:r>
            <a:endParaRPr lang="en-US" altLang="zh-CN" dirty="0" smtClean="0"/>
          </a:p>
          <a:p>
            <a:r>
              <a:rPr lang="zh-CN" altLang="en-US" dirty="0" smtClean="0"/>
              <a:t>那么我们针对这四大痛点，大胆创新，在</a:t>
            </a:r>
            <a:r>
              <a:rPr lang="en-US" altLang="zh-CN" dirty="0" smtClean="0"/>
              <a:t>4.0</a:t>
            </a:r>
            <a:r>
              <a:rPr lang="zh-CN" altLang="en-US" dirty="0" smtClean="0"/>
              <a:t>版本基本解决了这几个问题。首先，我们推出了知识场景化的概念，五种知识场景可以覆盖绝大多数用户的需求。在用户实际对话体验中，也是无缝化的。</a:t>
            </a:r>
            <a:endParaRPr lang="en-US" altLang="zh-CN" dirty="0" smtClean="0"/>
          </a:p>
          <a:p>
            <a:r>
              <a:rPr lang="zh-CN" altLang="en-US" dirty="0" smtClean="0"/>
              <a:t>那么针对第二点呢，我们深度挖掘了出了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类知识体系，这三类知识体系可以让机器人不再局限于一问一答，而是变成了灵活多变</a:t>
            </a:r>
            <a:endParaRPr lang="en-US" altLang="zh-CN" dirty="0" smtClean="0"/>
          </a:p>
          <a:p>
            <a:r>
              <a:rPr lang="zh-CN" altLang="en-US" dirty="0" smtClean="0"/>
              <a:t>我们引入了标签和表达式的概念，让用户不拘泥于扩展问的形式，让问题活起来。</a:t>
            </a:r>
            <a:endParaRPr lang="en-US" altLang="zh-CN" dirty="0" smtClean="0"/>
          </a:p>
          <a:p>
            <a:r>
              <a:rPr lang="zh-CN" altLang="en-US" dirty="0" smtClean="0"/>
              <a:t>回答文本苍白，我们加入了知识库，将图文消息作为回答文本的一部分，使得答案绘声绘色。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3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那么我们小富</a:t>
            </a:r>
            <a:r>
              <a:rPr lang="en-US" altLang="zh-CN" dirty="0" smtClean="0"/>
              <a:t>4.0</a:t>
            </a:r>
            <a:r>
              <a:rPr lang="zh-CN" altLang="en-US" dirty="0" smtClean="0"/>
              <a:t>的主要功能主要有三个：多轮会话识别，问题标签化和素材库。那么我在后面也会详细介绍下。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34561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客服场景呢，就是之前很多机器人或者智能客服都有的场景，就是在后台添加问题和答案，在机器人聊天页面就是显示出来。</a:t>
            </a:r>
            <a:endParaRPr lang="en-US" altLang="zh-CN" dirty="0" smtClean="0"/>
          </a:p>
          <a:p>
            <a:r>
              <a:rPr lang="zh-CN" altLang="en-US" dirty="0" smtClean="0"/>
              <a:t>值得说明的是，小富</a:t>
            </a:r>
            <a:r>
              <a:rPr lang="en-US" altLang="zh-CN" dirty="0" smtClean="0"/>
              <a:t>4.0</a:t>
            </a:r>
            <a:r>
              <a:rPr lang="zh-CN" altLang="en-US" dirty="0" smtClean="0"/>
              <a:t>在客服场景推出了三步走的概念，第一步就是知识的基本信息填写，那</a:t>
            </a:r>
            <a:r>
              <a:rPr lang="en-US" altLang="zh-CN" dirty="0" smtClean="0"/>
              <a:t>4.0</a:t>
            </a:r>
            <a:r>
              <a:rPr lang="zh-CN" altLang="en-US" dirty="0" smtClean="0"/>
              <a:t>中知识的包括了知识标题，大家注意这个知识标题不等同于之前的标准问法，他只是一个用了标识或者人去识别的字段，真正的</a:t>
            </a:r>
            <a:r>
              <a:rPr lang="en-US" altLang="zh-CN" dirty="0" smtClean="0"/>
              <a:t>question</a:t>
            </a:r>
            <a:r>
              <a:rPr lang="zh-CN" altLang="en-US" dirty="0" smtClean="0"/>
              <a:t>也就是</a:t>
            </a:r>
            <a:r>
              <a:rPr lang="en-US" altLang="zh-CN" dirty="0" smtClean="0"/>
              <a:t>FAQ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Q</a:t>
            </a:r>
            <a:r>
              <a:rPr lang="zh-CN" altLang="en-US" dirty="0" smtClean="0"/>
              <a:t>，是扩展问法，那么</a:t>
            </a:r>
            <a:r>
              <a:rPr lang="en-US" altLang="zh-CN" dirty="0" smtClean="0"/>
              <a:t>A</a:t>
            </a:r>
            <a:r>
              <a:rPr lang="zh-CN" altLang="en-US" dirty="0" smtClean="0"/>
              <a:t>就是知识内容。我们在</a:t>
            </a:r>
            <a:r>
              <a:rPr lang="en-US" altLang="zh-CN" dirty="0" smtClean="0"/>
              <a:t>4.0</a:t>
            </a:r>
            <a:r>
              <a:rPr lang="zh-CN" altLang="en-US" dirty="0" smtClean="0"/>
              <a:t>中针对知识内容新增了渠道和维度，用户可以方便的针对自己的需求添加答案。</a:t>
            </a:r>
            <a:endParaRPr lang="en-US" altLang="zh-CN" dirty="0" smtClean="0"/>
          </a:p>
          <a:p>
            <a:r>
              <a:rPr lang="zh-CN" altLang="en-US" dirty="0" smtClean="0"/>
              <a:t>填写完第一步的时候，理论上这条知识就应该可以存入数据库中，用户可以选择跳过后面直接保存。那么如果想对知识进行进一步的完善和丰富呢，用户可以继续进行第二部或者第三步，知识标题，工具值得说明的是，知识新增中，知识标题是完全描述知识的一个字段，不参与算的匹配，二扩展问和知识内容就相当于之前的</a:t>
            </a:r>
            <a:r>
              <a:rPr lang="en-US" altLang="zh-CN" dirty="0" smtClean="0"/>
              <a:t>question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answer.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9818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个人助理场景是这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场景中发展空间最大的，我们想把这个做成一个应用平台，将很多的不同应用集成到这个平台上面，用户可以通过控制开关来选择启用或者禁用的某些功能。目前我们所想到的是在个人助理场景内，可以添加个人画像，天气应用，笑话应用，古诗词等。我们可以扩展应用的数量，或者针对某一个应用深入开发，例如个人画像：现在是个大数据时代，用户的每一次交互产生的数据对我们来说都是珍贵的资源，我们可以将这些数据搜集整理分析，依靠着我们可靠的大数据分析能力，对用户进行画像，未来我们可以针对每个用户的喜好单独推送信息或知识。实现定制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82B94-8A7F-42F4-90F0-09116568513D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3124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3" y="5110611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71921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副标题 2"/>
          <p:cNvSpPr txBox="1"/>
          <p:nvPr/>
        </p:nvSpPr>
        <p:spPr>
          <a:xfrm>
            <a:off x="8982635" y="6384155"/>
            <a:ext cx="3148544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鼎富大数据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10" name="图片 9" descr="中科鼎富-04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97988" y="183825"/>
            <a:ext cx="1210237" cy="456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"/>
            <a:ext cx="10744200" cy="714355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副标题 2"/>
          <p:cNvSpPr txBox="1"/>
          <p:nvPr/>
        </p:nvSpPr>
        <p:spPr>
          <a:xfrm>
            <a:off x="9507073" y="6384155"/>
            <a:ext cx="2624108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用智慧聆听微博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12" name="图片 11" descr="中科鼎富-04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1777" y="143483"/>
            <a:ext cx="1259543" cy="45692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 flipV="1">
            <a:off x="0" y="714357"/>
            <a:ext cx="12192000" cy="45719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7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095347" y="0"/>
            <a:ext cx="2096655" cy="6858000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副标题 2"/>
          <p:cNvSpPr txBox="1"/>
          <p:nvPr/>
        </p:nvSpPr>
        <p:spPr>
          <a:xfrm>
            <a:off x="40342" y="49540"/>
            <a:ext cx="2756647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用智慧聆听微博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12" name="图片 11" descr="中科鼎富-04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15602" y="49354"/>
            <a:ext cx="1259543" cy="456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-blue-bann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1"/>
          <p:cNvSpPr>
            <a:spLocks noChangeShapeType="1"/>
          </p:cNvSpPr>
          <p:nvPr/>
        </p:nvSpPr>
        <p:spPr bwMode="auto">
          <a:xfrm>
            <a:off x="366188" y="549275"/>
            <a:ext cx="11459633" cy="1588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</a:ln>
        </p:spPr>
        <p:txBody>
          <a:bodyPr lIns="121917" tIns="60958" rIns="121917" bIns="60958"/>
          <a:lstStyle/>
          <a:p>
            <a:pPr algn="ctr">
              <a:lnSpc>
                <a:spcPct val="97000"/>
              </a:lnSpc>
              <a:buClr>
                <a:srgbClr val="000600"/>
              </a:buClr>
              <a:buSzPct val="100000"/>
              <a:buFont typeface="Arial" panose="020B0604020202020204" pitchFamily="34" charset="0"/>
              <a:buNone/>
              <a:defRPr/>
            </a:pPr>
            <a:endParaRPr lang="en-US" sz="1800" dirty="0">
              <a:latin typeface="Arial" panose="020B0604020202020204" pitchFamily="34" charset="0"/>
              <a:ea typeface="Arial Unicode MS" panose="020B0604020202020204" pitchFamily="-109" charset="-122"/>
              <a:cs typeface="Arial Unicode MS" panose="020B0604020202020204" pitchFamily="-10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A8D48-A7DA-4F7A-878F-EE3584CD5DB7}" type="slidenum">
              <a:rPr lang="en-GB" altLang="zh-CN"/>
              <a:pPr>
                <a:defRPr/>
              </a:pPr>
              <a:t>‹#›</a:t>
            </a:fld>
            <a:endParaRPr lang="en-GB" altLang="zh-CN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4" name="图片 13" descr="中科鼎富-04-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69600" y="0"/>
            <a:ext cx="1117600" cy="553040"/>
          </a:xfrm>
          <a:prstGeom prst="rect">
            <a:avLst/>
          </a:prstGeom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0363200" y="6477003"/>
            <a:ext cx="1828800" cy="184151"/>
          </a:xfrm>
          <a:prstGeom prst="rect">
            <a:avLst/>
          </a:prstGeom>
          <a:noFill/>
          <a:ln>
            <a:noFill/>
          </a:ln>
        </p:spPr>
        <p:txBody>
          <a:bodyPr lIns="122877" tIns="61438" rIns="122877" bIns="61438"/>
          <a:lstStyle/>
          <a:p>
            <a:pPr algn="r" defTabSz="1218565">
              <a:lnSpc>
                <a:spcPct val="104000"/>
              </a:lnSpc>
              <a:buFont typeface="Arial" panose="020B0604020202020204" pitchFamily="34" charset="0"/>
              <a:buNone/>
              <a:tabLst>
                <a:tab pos="0" algn="l"/>
                <a:tab pos="1218565" algn="l"/>
                <a:tab pos="2437765" algn="l"/>
                <a:tab pos="3656965" algn="l"/>
                <a:tab pos="4876165" algn="l"/>
                <a:tab pos="6095365" algn="l"/>
                <a:tab pos="7314565" algn="l"/>
                <a:tab pos="8533765" algn="l"/>
                <a:tab pos="9752965" algn="l"/>
                <a:tab pos="10972165" algn="l"/>
                <a:tab pos="12191365" algn="l"/>
                <a:tab pos="13410565" algn="l"/>
              </a:tabLst>
              <a:defRPr/>
            </a:pPr>
            <a:r>
              <a:rPr lang="en-GB" altLang="zh-CN" sz="1100" dirty="0">
                <a:solidFill>
                  <a:srgbClr val="000000"/>
                </a:solidFill>
                <a:ea typeface="+mn-ea"/>
              </a:rPr>
              <a:t>© 201</a:t>
            </a:r>
            <a:r>
              <a:rPr lang="en-US" altLang="zh-CN" sz="1100" dirty="0">
                <a:solidFill>
                  <a:srgbClr val="000000"/>
                </a:solidFill>
                <a:ea typeface="+mn-ea"/>
              </a:rPr>
              <a:t>4</a:t>
            </a:r>
            <a:r>
              <a:rPr lang="en-GB" altLang="zh-CN" sz="1100" dirty="0">
                <a:solidFill>
                  <a:srgbClr val="000000"/>
                </a:solidFill>
                <a:ea typeface="+mn-ea"/>
              </a:rPr>
              <a:t> DINFO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7" y="0"/>
            <a:ext cx="10749367" cy="785794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100" y="1571612"/>
            <a:ext cx="4569856" cy="4605351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  <a:defRPr lang="zh-CN" sz="280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2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20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8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2017/9/8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12" name="副标题 2"/>
          <p:cNvSpPr txBox="1"/>
          <p:nvPr userDrawn="1"/>
        </p:nvSpPr>
        <p:spPr>
          <a:xfrm>
            <a:off x="9480177" y="6384158"/>
            <a:ext cx="2651003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鼎富大数据 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11" name="图片 10" descr="中科鼎富-04-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865221" y="183826"/>
            <a:ext cx="1143003" cy="456923"/>
          </a:xfrm>
          <a:prstGeom prst="rect">
            <a:avLst/>
          </a:prstGeom>
        </p:spPr>
      </p:pic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672905" y="1000109"/>
            <a:ext cx="10271760" cy="410307"/>
          </a:xfrm>
        </p:spPr>
        <p:txBody>
          <a:bodyPr>
            <a:noAutofit/>
          </a:bodyPr>
          <a:lstStyle>
            <a:lvl1pPr marL="0" indent="0" algn="ctr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zh-CN" sz="2400" b="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2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矩形 12"/>
          <p:cNvSpPr/>
          <p:nvPr userDrawn="1"/>
        </p:nvSpPr>
        <p:spPr>
          <a:xfrm flipV="1">
            <a:off x="0" y="811514"/>
            <a:ext cx="12192000" cy="45719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31371" y="908721"/>
            <a:ext cx="11329259" cy="5040313"/>
          </a:xfrm>
          <a:prstGeom prst="rect">
            <a:avLst/>
          </a:prstGeom>
        </p:spPr>
        <p:txBody>
          <a:bodyPr/>
          <a:lstStyle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2017/9/8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6" name="副标题 2"/>
          <p:cNvSpPr txBox="1"/>
          <p:nvPr userDrawn="1"/>
        </p:nvSpPr>
        <p:spPr>
          <a:xfrm>
            <a:off x="9587753" y="6384158"/>
            <a:ext cx="2543427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用智慧聆听微博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7" name="图片 6" descr="中科鼎富-01-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03335" y="49354"/>
            <a:ext cx="1107984" cy="47508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2017/9/8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6" name="副标题 2"/>
          <p:cNvSpPr txBox="1"/>
          <p:nvPr userDrawn="1"/>
        </p:nvSpPr>
        <p:spPr>
          <a:xfrm>
            <a:off x="9587753" y="6384158"/>
            <a:ext cx="2543427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用智慧聆听微博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7" name="图片 6" descr="中科鼎富-01-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03335" y="49354"/>
            <a:ext cx="1107984" cy="47508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2017/9/8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6" name="副标题 2"/>
          <p:cNvSpPr txBox="1"/>
          <p:nvPr userDrawn="1"/>
        </p:nvSpPr>
        <p:spPr>
          <a:xfrm>
            <a:off x="9587753" y="6384158"/>
            <a:ext cx="2543427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用智慧聆听微博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7" name="图片 6" descr="中科鼎富-01-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03335" y="49354"/>
            <a:ext cx="1107984" cy="47508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5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099" y="2180492"/>
            <a:ext cx="4569856" cy="3996471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  <a:defRPr lang="zh-CN" sz="280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2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20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8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2017/9/8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副标题 2"/>
          <p:cNvSpPr txBox="1"/>
          <p:nvPr userDrawn="1"/>
        </p:nvSpPr>
        <p:spPr>
          <a:xfrm>
            <a:off x="9480177" y="6384155"/>
            <a:ext cx="2651003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鼎富大数据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672905" y="1488833"/>
            <a:ext cx="10271760" cy="410307"/>
          </a:xfrm>
        </p:spPr>
        <p:txBody>
          <a:bodyPr>
            <a:noAutofit/>
          </a:bodyPr>
          <a:lstStyle>
            <a:lvl1pPr marL="0" indent="0" algn="ctr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zh-CN" sz="2400" b="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2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5" name="图片 14" descr="中科鼎富-04-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865221" y="169427"/>
            <a:ext cx="1143003" cy="456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5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099" y="2180492"/>
            <a:ext cx="4569856" cy="3996471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  <a:defRPr lang="zh-CN" sz="280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2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20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8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2017/9/8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副标题 2"/>
          <p:cNvSpPr txBox="1"/>
          <p:nvPr userDrawn="1"/>
        </p:nvSpPr>
        <p:spPr>
          <a:xfrm>
            <a:off x="9480177" y="6384155"/>
            <a:ext cx="2651003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</a:t>
            </a:r>
            <a:r>
              <a:rPr lang="zh-CN" altLang="en-US" sz="2800" b="1"/>
              <a:t>智慧聆听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672905" y="1488833"/>
            <a:ext cx="10271760" cy="410307"/>
          </a:xfrm>
        </p:spPr>
        <p:txBody>
          <a:bodyPr>
            <a:noAutofit/>
          </a:bodyPr>
          <a:lstStyle>
            <a:lvl1pPr marL="0" indent="0" algn="ctr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zh-CN" sz="2400" b="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2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3" name="图片 12" descr="中科鼎富-04-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865221" y="169427"/>
            <a:ext cx="1143003" cy="456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5" y="0"/>
            <a:ext cx="10749367" cy="785794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099" y="1571612"/>
            <a:ext cx="4569856" cy="4605351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l"/>
              <a:defRPr lang="zh-CN" sz="280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defRPr lang="zh-CN" sz="2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defRPr lang="zh-CN" sz="20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defRPr lang="zh-CN" sz="18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defRPr lang="zh-CN"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副标题 2"/>
          <p:cNvSpPr txBox="1"/>
          <p:nvPr/>
        </p:nvSpPr>
        <p:spPr>
          <a:xfrm>
            <a:off x="9480177" y="6384155"/>
            <a:ext cx="2651003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鼎富大数据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11" name="图片 10" descr="中科鼎富-04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65221" y="183824"/>
            <a:ext cx="1143003" cy="456923"/>
          </a:xfrm>
          <a:prstGeom prst="rect">
            <a:avLst/>
          </a:prstGeom>
        </p:spPr>
      </p:pic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672905" y="1018430"/>
            <a:ext cx="10271760" cy="410307"/>
          </a:xfrm>
        </p:spPr>
        <p:txBody>
          <a:bodyPr>
            <a:noAutofit/>
          </a:bodyPr>
          <a:lstStyle>
            <a:lvl1pPr marL="0" indent="0" algn="ctr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zh-CN" sz="2400" b="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2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0" y="785794"/>
            <a:ext cx="12192000" cy="4699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5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099" y="2180492"/>
            <a:ext cx="4569856" cy="3996471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l"/>
              <a:defRPr lang="zh-CN" sz="280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2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20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8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2017/9/8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副标题 2"/>
          <p:cNvSpPr txBox="1"/>
          <p:nvPr userDrawn="1"/>
        </p:nvSpPr>
        <p:spPr>
          <a:xfrm>
            <a:off x="9480177" y="6384155"/>
            <a:ext cx="2651003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</a:t>
            </a:r>
            <a:r>
              <a:rPr lang="zh-CN" altLang="en-US" sz="2800" b="1"/>
              <a:t>智慧聆听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672905" y="1488833"/>
            <a:ext cx="10271760" cy="410307"/>
          </a:xfrm>
        </p:spPr>
        <p:txBody>
          <a:bodyPr>
            <a:noAutofit/>
          </a:bodyPr>
          <a:lstStyle>
            <a:lvl1pPr marL="0" indent="0" algn="ctr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zh-CN" sz="2400" b="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2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3" name="图片 12" descr="中科鼎富-04-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865221" y="169427"/>
            <a:ext cx="1143003" cy="456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pPr/>
              <a:t>2017/9/8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pPr/>
              <a:t>‹#›</a:t>
            </a:fld>
            <a:endParaRPr lang="zh-CN"/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4000" b="1">
                <a:solidFill>
                  <a:schemeClr val="tx1"/>
                </a:solidFill>
                <a:latin typeface="华文隶书" panose="02010800040101010101" pitchFamily="2" charset="-122"/>
                <a:ea typeface="华文隶书" panose="020108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10" name="副标题 2"/>
          <p:cNvSpPr txBox="1"/>
          <p:nvPr userDrawn="1"/>
        </p:nvSpPr>
        <p:spPr>
          <a:xfrm>
            <a:off x="9360364" y="6384156"/>
            <a:ext cx="2770817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用智慧发现信息价值 </a:t>
            </a:r>
            <a:r>
              <a:rPr lang="en-US" altLang="zh-CN" b="1" dirty="0" smtClean="0"/>
              <a:t>D</a:t>
            </a:r>
            <a:r>
              <a:rPr lang="en-US" altLang="zh-CN" b="1" baseline="0" dirty="0" smtClean="0">
                <a:solidFill>
                  <a:schemeClr val="tx1"/>
                </a:solidFill>
              </a:rPr>
              <a:t>iscover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info</a:t>
            </a:r>
            <a:r>
              <a:rPr lang="en-US" altLang="zh-CN" b="1" dirty="0" err="1" smtClean="0">
                <a:solidFill>
                  <a:schemeClr val="tx1"/>
                </a:solidFill>
              </a:rPr>
              <a:t>mation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5" y="0"/>
            <a:ext cx="10749367" cy="785794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099" y="1571612"/>
            <a:ext cx="4569856" cy="4605351"/>
          </a:xfrm>
        </p:spPr>
        <p:txBody>
          <a:bodyPr>
            <a:normAutofit/>
          </a:bodyPr>
          <a:lstStyle>
            <a:lvl1pPr marL="0" indent="0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l"/>
              <a:defRPr lang="zh-CN" sz="28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defRPr lang="zh-CN" sz="24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defRPr lang="zh-CN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defRPr lang="zh-CN" sz="18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C00000"/>
              </a:buClr>
              <a:defRPr lang="zh-CN" sz="18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14" name="内容占位符 2"/>
          <p:cNvSpPr>
            <a:spLocks noGrp="1"/>
          </p:cNvSpPr>
          <p:nvPr>
            <p:ph idx="13"/>
          </p:nvPr>
        </p:nvSpPr>
        <p:spPr>
          <a:xfrm>
            <a:off x="672905" y="1018430"/>
            <a:ext cx="10271760" cy="410307"/>
          </a:xfrm>
        </p:spPr>
        <p:txBody>
          <a:bodyPr>
            <a:noAutofit/>
          </a:bodyPr>
          <a:lstStyle>
            <a:lvl1pPr marL="0" indent="0" algn="ctr"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lang="zh-CN" sz="2400" b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2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785794"/>
            <a:ext cx="12192000" cy="4699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0" name="副标题 2"/>
          <p:cNvSpPr txBox="1"/>
          <p:nvPr userDrawn="1"/>
        </p:nvSpPr>
        <p:spPr>
          <a:xfrm>
            <a:off x="9345705" y="6384155"/>
            <a:ext cx="2785475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用智慧聆听资讯 </a:t>
            </a:r>
            <a:r>
              <a:rPr lang="en-US" altLang="zh-CN" b="1" dirty="0" smtClean="0"/>
              <a:t>D</a:t>
            </a:r>
            <a:r>
              <a:rPr lang="en-US" altLang="zh-CN" b="1" baseline="0" dirty="0" smtClean="0">
                <a:solidFill>
                  <a:schemeClr val="tx1"/>
                </a:solidFill>
              </a:rPr>
              <a:t>iscover</a:t>
            </a:r>
            <a:r>
              <a:rPr lang="en-US" altLang="zh-CN" b="1" dirty="0" smtClean="0"/>
              <a:t> info</a:t>
            </a:r>
            <a:r>
              <a:rPr lang="en-US" altLang="zh-CN" b="1" dirty="0" smtClean="0">
                <a:solidFill>
                  <a:schemeClr val="tx1"/>
                </a:solidFill>
              </a:rPr>
              <a:t>rmation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副标题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7403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3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9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7192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56883" y="1709738"/>
            <a:ext cx="6535119" cy="3575184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副标题 2"/>
          <p:cNvSpPr txBox="1"/>
          <p:nvPr/>
        </p:nvSpPr>
        <p:spPr>
          <a:xfrm>
            <a:off x="9345705" y="6384155"/>
            <a:ext cx="2785475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鼎富大数据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13" name="图片 12" descr="中科鼎富-04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7516" y="3213849"/>
            <a:ext cx="1391037" cy="613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"/>
            <a:ext cx="10744200" cy="785793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142984"/>
            <a:ext cx="5181600" cy="5033979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142984"/>
            <a:ext cx="5181600" cy="5033979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副标题 2"/>
          <p:cNvSpPr txBox="1"/>
          <p:nvPr/>
        </p:nvSpPr>
        <p:spPr>
          <a:xfrm>
            <a:off x="9493625" y="6384155"/>
            <a:ext cx="2637555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鼎富大数据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13" name="图片 12" descr="中科鼎富-04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24882" y="156930"/>
            <a:ext cx="1250577" cy="45692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785794"/>
            <a:ext cx="12192000" cy="4699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785794"/>
            <a:ext cx="12192000" cy="4699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0"/>
            <a:ext cx="10737851" cy="785794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000108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1785927"/>
            <a:ext cx="5156200" cy="4386277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600">
                <a:solidFill>
                  <a:schemeClr val="tx1"/>
                </a:solidFill>
              </a:defRPr>
            </a:lvl1pPr>
            <a:lvl2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400">
                <a:solidFill>
                  <a:schemeClr val="tx1"/>
                </a:solidFill>
              </a:defRPr>
            </a:lvl2pPr>
            <a:lvl3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200">
                <a:solidFill>
                  <a:schemeClr val="tx1"/>
                </a:solidFill>
              </a:defRPr>
            </a:lvl3pPr>
            <a:lvl4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4pPr>
            <a:lvl5pPr latinLnBrk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lang="zh-CN" sz="1100">
                <a:solidFill>
                  <a:schemeClr val="tx1"/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5" y="1000108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5" y="1785927"/>
            <a:ext cx="5157787" cy="4386277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tx1"/>
                </a:solidFill>
              </a:defRPr>
            </a:lvl1pPr>
            <a:lvl2pPr latinLnBrk="0">
              <a:defRPr lang="zh-CN" sz="1400">
                <a:solidFill>
                  <a:schemeClr val="tx1"/>
                </a:solidFill>
              </a:defRPr>
            </a:lvl2pPr>
            <a:lvl3pPr latinLnBrk="0">
              <a:defRPr lang="zh-CN" sz="1200">
                <a:solidFill>
                  <a:schemeClr val="tx1"/>
                </a:solidFill>
              </a:defRPr>
            </a:lvl3pPr>
            <a:lvl4pPr latinLnBrk="0">
              <a:defRPr lang="zh-CN" sz="1100">
                <a:solidFill>
                  <a:schemeClr val="tx1"/>
                </a:solidFill>
              </a:defRPr>
            </a:lvl4pPr>
            <a:lvl5pPr latinLnBrk="0">
              <a:defRPr lang="zh-CN" sz="1100">
                <a:solidFill>
                  <a:schemeClr val="tx1"/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4" name="副标题 2"/>
          <p:cNvSpPr txBox="1"/>
          <p:nvPr/>
        </p:nvSpPr>
        <p:spPr>
          <a:xfrm>
            <a:off x="9453281" y="6384155"/>
            <a:ext cx="267789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用智慧聆听微博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15" name="图片 14" descr="中科鼎富-04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24881" y="156930"/>
            <a:ext cx="1223683" cy="4569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"/>
            <a:ext cx="10744200" cy="785793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rgbClr val="FF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副标题 2"/>
          <p:cNvSpPr txBox="1"/>
          <p:nvPr/>
        </p:nvSpPr>
        <p:spPr>
          <a:xfrm>
            <a:off x="9587753" y="6384155"/>
            <a:ext cx="2543427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用智慧聆听微博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文本占位符 2"/>
          <p:cNvSpPr>
            <a:spLocks noGrp="1"/>
          </p:cNvSpPr>
          <p:nvPr>
            <p:ph idx="1" hasCustomPrompt="1"/>
          </p:nvPr>
        </p:nvSpPr>
        <p:spPr>
          <a:xfrm>
            <a:off x="838200" y="1071547"/>
            <a:ext cx="10515600" cy="5105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D71921"/>
              </a:buClr>
              <a:defRPr/>
            </a:lvl1pPr>
            <a:lvl2pPr>
              <a:buClr>
                <a:srgbClr val="D71921"/>
              </a:buClr>
              <a:defRPr/>
            </a:lvl2pPr>
            <a:lvl3pPr>
              <a:buClr>
                <a:srgbClr val="D71921"/>
              </a:buClr>
              <a:defRPr/>
            </a:lvl3pPr>
            <a:lvl4pPr>
              <a:buClr>
                <a:srgbClr val="D71921"/>
              </a:buClr>
              <a:defRPr/>
            </a:lvl4pPr>
            <a:lvl5pPr>
              <a:buClr>
                <a:srgbClr val="D71921"/>
              </a:buClr>
              <a:defRPr/>
            </a:lvl5pPr>
          </a:lstStyle>
          <a:p>
            <a:pPr lvl="0"/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dirty="0"/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12" name="图片 11" descr="中科鼎富-04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92118" y="143483"/>
            <a:ext cx="1259543" cy="45692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785794"/>
            <a:ext cx="12192000" cy="4699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副标题 2"/>
          <p:cNvSpPr txBox="1"/>
          <p:nvPr/>
        </p:nvSpPr>
        <p:spPr>
          <a:xfrm>
            <a:off x="9587753" y="6384155"/>
            <a:ext cx="2543427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用智慧聆听微博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7" name="图片 6" descr="中科鼎富-01-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03335" y="49354"/>
            <a:ext cx="1107983" cy="4750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12" name="副标题 2"/>
          <p:cNvSpPr txBox="1"/>
          <p:nvPr userDrawn="1"/>
        </p:nvSpPr>
        <p:spPr>
          <a:xfrm>
            <a:off x="9360364" y="6384156"/>
            <a:ext cx="2770817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用智慧发现信息价值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smtClean="0"/>
              <a:t>info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rmation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2" descr="http://www.ultrapower.com.cn/webportal/images/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31785" y="188640"/>
            <a:ext cx="14287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11" name="副标题 2"/>
          <p:cNvSpPr txBox="1"/>
          <p:nvPr userDrawn="1"/>
        </p:nvSpPr>
        <p:spPr>
          <a:xfrm>
            <a:off x="9360364" y="6384156"/>
            <a:ext cx="2770817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/>
              <a:t>用智慧发现信息价值 </a:t>
            </a:r>
            <a:r>
              <a:rPr lang="en-US" altLang="zh-CN" sz="2800" b="1" dirty="0"/>
              <a:t>D</a:t>
            </a:r>
            <a:r>
              <a:rPr lang="en-US" altLang="zh-CN" sz="2800" b="1" baseline="0" dirty="0">
                <a:solidFill>
                  <a:schemeClr val="tx1"/>
                </a:solidFill>
              </a:rPr>
              <a:t>iscover</a:t>
            </a:r>
            <a:r>
              <a:rPr lang="en-US" altLang="zh-CN" sz="2800" b="1" dirty="0"/>
              <a:t> </a:t>
            </a:r>
            <a:r>
              <a:rPr lang="en-US" altLang="zh-CN" sz="2800" b="1" dirty="0" err="1"/>
              <a:t>info</a:t>
            </a:r>
            <a:r>
              <a:rPr lang="en-US" altLang="zh-CN" sz="2800" b="1" dirty="0" err="1">
                <a:solidFill>
                  <a:schemeClr val="tx1"/>
                </a:solidFill>
              </a:rPr>
              <a:t>mation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04511" y="237759"/>
            <a:ext cx="1426669" cy="43888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2017/9/8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4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Office_Excel____3.xlsx"/><Relationship Id="rId3" Type="http://schemas.openxmlformats.org/officeDocument/2006/relationships/image" Target="../media/image68.png"/><Relationship Id="rId7" Type="http://schemas.openxmlformats.org/officeDocument/2006/relationships/package" Target="../embeddings/Microsoft_Office_Excel____2.xls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Office_Excel____1.xlsx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Microsoft_Office_Excel____4.xls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22411" y="2277414"/>
            <a:ext cx="8643998" cy="1325563"/>
          </a:xfrm>
        </p:spPr>
        <p:txBody>
          <a:bodyPr anchor="ctr">
            <a:noAutofit/>
          </a:bodyPr>
          <a:lstStyle/>
          <a:p>
            <a:pPr algn="ctr"/>
            <a:r>
              <a:rPr lang="zh-CN" altLang="en-US" dirty="0" smtClean="0"/>
              <a:t>神州</a:t>
            </a:r>
            <a:r>
              <a:rPr lang="zh-CN" altLang="en-US" dirty="0"/>
              <a:t>泰</a:t>
            </a:r>
            <a:r>
              <a:rPr lang="zh-CN" altLang="en-US" dirty="0" smtClean="0"/>
              <a:t>岳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人工智能认知技术和创新应用介绍</a:t>
            </a:r>
            <a:endParaRPr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36" y="5013176"/>
            <a:ext cx="632997" cy="1773409"/>
          </a:xfrm>
          <a:prstGeom prst="rect">
            <a:avLst/>
          </a:prstGeom>
        </p:spPr>
      </p:pic>
      <p:pic>
        <p:nvPicPr>
          <p:cNvPr id="10" name="内容占位符 6" descr="鼎富大数据微信号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00320" y="5166320"/>
            <a:ext cx="1691680" cy="1691680"/>
          </a:xfrm>
          <a:prstGeom prst="rect">
            <a:avLst/>
          </a:prstGeom>
        </p:spPr>
      </p:pic>
      <p:pic>
        <p:nvPicPr>
          <p:cNvPr id="12" name="Picture 2" descr="http://www.ultrapower.com.cn/webportal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31785" y="188640"/>
            <a:ext cx="14287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1424" y="692696"/>
            <a:ext cx="6409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+mj-lt"/>
                <a:ea typeface="+mj-ea"/>
                <a:cs typeface="+mj-cs"/>
              </a:rPr>
              <a:t>客服大数据分析挖掘</a:t>
            </a:r>
            <a:r>
              <a:rPr lang="zh-CN" altLang="en-US" sz="2800" b="1" dirty="0" smtClean="0">
                <a:latin typeface="+mj-lt"/>
                <a:ea typeface="+mj-ea"/>
                <a:cs typeface="+mj-cs"/>
              </a:rPr>
              <a:t>平台：</a:t>
            </a:r>
            <a:r>
              <a:rPr lang="en-US" altLang="zh-CN" sz="2800" b="1" dirty="0" smtClean="0">
                <a:latin typeface="+mj-lt"/>
                <a:ea typeface="+mj-ea"/>
                <a:cs typeface="+mj-cs"/>
              </a:rPr>
              <a:t>DINFO-CSS</a:t>
            </a:r>
            <a:endParaRPr lang="zh-CN" altLang="en-US" sz="2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9102" y="2928934"/>
            <a:ext cx="8215370" cy="311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23"/>
          <p:cNvSpPr txBox="1"/>
          <p:nvPr/>
        </p:nvSpPr>
        <p:spPr>
          <a:xfrm>
            <a:off x="1692703" y="1402193"/>
            <a:ext cx="8651769" cy="1169551"/>
          </a:xfrm>
          <a:prstGeom prst="rect">
            <a:avLst/>
          </a:prstGeom>
          <a:noFill/>
          <a:ln>
            <a:solidFill>
              <a:srgbClr val="AC66B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DINFO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云客服系统是</a:t>
            </a:r>
            <a:r>
              <a:rPr lang="zh-CN" altLang="en-US" sz="1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自主研发的客服大数据分析挖掘产品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chemeClr val="accent1"/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实现多来源客服数据的统一管理和分析，包括语音转文本、客服工单、互联网投诉等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chemeClr val="accent1"/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系统采用本体建模方法和工具，实现客服业务的统一建模，有效解决业务难点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chemeClr val="accent1"/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系统采用先进的非结构化大数据分析挖掘技术，实现客服投诉数据的自动分类、原因分析、关联分析等。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Clr>
                <a:schemeClr val="accent1"/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系统采用潜客获取模型，实现潜客的自动获取，并支持与互动系统对接，实现潜客的精准营销等功能。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020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1424" y="54868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+mj-lt"/>
                <a:ea typeface="+mj-ea"/>
                <a:cs typeface="+mj-cs"/>
              </a:rPr>
              <a:t>客服大数据分析挖掘流程</a:t>
            </a: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2206240" y="1548229"/>
            <a:ext cx="7743852" cy="720042"/>
          </a:xfrm>
          <a:prstGeom prst="rect">
            <a:avLst/>
          </a:prstGeom>
        </p:spPr>
        <p:txBody>
          <a:bodyPr tIns="180000">
            <a:normAutofit fontScale="92500" lnSpcReduction="10000"/>
          </a:bodyPr>
          <a:lstStyle/>
          <a:p>
            <a:pPr marL="742950" lvl="1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778008" y="2048295"/>
            <a:ext cx="500066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7849842" y="2048295"/>
            <a:ext cx="500066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849050" y="1698046"/>
            <a:ext cx="3071834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3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1. DINFO-SPIDER</a:t>
            </a:r>
            <a:r>
              <a:rPr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采集系统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社交媒体数据采集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数据清洗</a:t>
            </a:r>
            <a:endParaRPr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278074" y="1691688"/>
            <a:ext cx="2500330" cy="1214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3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2. DINFO-OEC</a:t>
            </a:r>
            <a:r>
              <a:rPr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建模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altLang="en-US" sz="1400" dirty="0" smtClean="0">
                <a:latin typeface="微软雅黑" pitchFamily="34" charset="-122"/>
                <a:ea typeface="微软雅黑" pitchFamily="34" charset="-122"/>
              </a:rPr>
              <a:t>投诉业务分类建模</a:t>
            </a:r>
            <a:endParaRPr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8349908" y="1691688"/>
            <a:ext cx="2714644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3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Font typeface="Arial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defRPr/>
            </a:pP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3. DINFO-OEC</a:t>
            </a:r>
            <a:r>
              <a:rPr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分析挖掘</a:t>
            </a:r>
            <a:endParaRPr lang="en-US" altLang="zh-CN" sz="14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defRPr/>
            </a:pPr>
            <a:r>
              <a:rPr altLang="en-US" sz="1400" dirty="0" smtClean="0">
                <a:latin typeface="微软雅黑" pitchFamily="34" charset="-122"/>
                <a:ea typeface="微软雅黑" pitchFamily="34" charset="-122"/>
              </a:rPr>
              <a:t>客服投诉分析挖掘</a:t>
            </a:r>
          </a:p>
          <a:p>
            <a:pPr lvl="1">
              <a:defRPr/>
            </a:pPr>
            <a:r>
              <a:rPr altLang="en-US" sz="1400" dirty="0" smtClean="0">
                <a:latin typeface="微软雅黑" pitchFamily="34" charset="-122"/>
                <a:ea typeface="微软雅黑" pitchFamily="34" charset="-122"/>
              </a:rPr>
              <a:t>统计报表生成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4375" y="2867041"/>
            <a:ext cx="8734425" cy="291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0091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988306" y="511707"/>
            <a:ext cx="6588732" cy="534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2800" b="1" dirty="0">
                <a:latin typeface="+mj-lt"/>
                <a:ea typeface="+mj-ea"/>
                <a:cs typeface="+mj-cs"/>
              </a:rPr>
              <a:t>客服</a:t>
            </a:r>
            <a:r>
              <a:rPr lang="zh-CN" altLang="en-US" sz="2800" b="1" dirty="0" smtClean="0">
                <a:latin typeface="+mj-lt"/>
                <a:ea typeface="+mj-ea"/>
                <a:cs typeface="+mj-cs"/>
              </a:rPr>
              <a:t>投诉数据分析</a:t>
            </a:r>
            <a:endParaRPr lang="zh-CN" altLang="en-US" sz="2800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5754812" y="1787500"/>
            <a:ext cx="88900" cy="1352550"/>
          </a:xfrm>
          <a:custGeom>
            <a:avLst/>
            <a:gdLst>
              <a:gd name="connsiteX0" fmla="*/ 6350 w 88900"/>
              <a:gd name="connsiteY0" fmla="*/ 6350 h 1352550"/>
              <a:gd name="connsiteX1" fmla="*/ 44450 w 88900"/>
              <a:gd name="connsiteY1" fmla="*/ 117982 h 1352550"/>
              <a:gd name="connsiteX2" fmla="*/ 44450 w 88900"/>
              <a:gd name="connsiteY2" fmla="*/ 564641 h 1352550"/>
              <a:gd name="connsiteX3" fmla="*/ 82550 w 88900"/>
              <a:gd name="connsiteY3" fmla="*/ 676275 h 1352550"/>
              <a:gd name="connsiteX4" fmla="*/ 44450 w 88900"/>
              <a:gd name="connsiteY4" fmla="*/ 787908 h 1352550"/>
              <a:gd name="connsiteX5" fmla="*/ 44450 w 88900"/>
              <a:gd name="connsiteY5" fmla="*/ 1234566 h 1352550"/>
              <a:gd name="connsiteX6" fmla="*/ 6350 w 88900"/>
              <a:gd name="connsiteY6" fmla="*/ 1346200 h 1352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8900" h="1352550">
                <a:moveTo>
                  <a:pt x="6350" y="6350"/>
                </a:moveTo>
                <a:cubicBezTo>
                  <a:pt x="27304" y="6350"/>
                  <a:pt x="44450" y="56388"/>
                  <a:pt x="44450" y="117982"/>
                </a:cubicBezTo>
                <a:lnTo>
                  <a:pt x="44450" y="564641"/>
                </a:lnTo>
                <a:cubicBezTo>
                  <a:pt x="44450" y="626236"/>
                  <a:pt x="61467" y="676275"/>
                  <a:pt x="82550" y="676275"/>
                </a:cubicBezTo>
                <a:cubicBezTo>
                  <a:pt x="61467" y="676275"/>
                  <a:pt x="44450" y="726313"/>
                  <a:pt x="44450" y="787908"/>
                </a:cubicBezTo>
                <a:lnTo>
                  <a:pt x="44450" y="1234566"/>
                </a:lnTo>
                <a:cubicBezTo>
                  <a:pt x="44450" y="1296161"/>
                  <a:pt x="27304" y="1346200"/>
                  <a:pt x="6350" y="134620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r">
              <a:defRPr/>
            </a:pPr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815387" y="2338363"/>
            <a:ext cx="550862" cy="457200"/>
          </a:xfrm>
          <a:custGeom>
            <a:avLst/>
            <a:gdLst>
              <a:gd name="connsiteX0" fmla="*/ 393445 w 550798"/>
              <a:gd name="connsiteY0" fmla="*/ 457200 h 457200"/>
              <a:gd name="connsiteX1" fmla="*/ 235966 w 550798"/>
              <a:gd name="connsiteY1" fmla="*/ 304800 h 457200"/>
              <a:gd name="connsiteX2" fmla="*/ 314705 w 550798"/>
              <a:gd name="connsiteY2" fmla="*/ 304800 h 457200"/>
              <a:gd name="connsiteX3" fmla="*/ 314705 w 550798"/>
              <a:gd name="connsiteY3" fmla="*/ 152400 h 457200"/>
              <a:gd name="connsiteX4" fmla="*/ 0 w 550798"/>
              <a:gd name="connsiteY4" fmla="*/ 152400 h 457200"/>
              <a:gd name="connsiteX5" fmla="*/ 0 w 550798"/>
              <a:gd name="connsiteY5" fmla="*/ 0 h 457200"/>
              <a:gd name="connsiteX6" fmla="*/ 472058 w 550798"/>
              <a:gd name="connsiteY6" fmla="*/ 0 h 457200"/>
              <a:gd name="connsiteX7" fmla="*/ 472058 w 550798"/>
              <a:gd name="connsiteY7" fmla="*/ 304800 h 457200"/>
              <a:gd name="connsiteX8" fmla="*/ 550798 w 550798"/>
              <a:gd name="connsiteY8" fmla="*/ 304800 h 457200"/>
              <a:gd name="connsiteX9" fmla="*/ 393445 w 550798"/>
              <a:gd name="connsiteY9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550798" h="457200">
                <a:moveTo>
                  <a:pt x="393445" y="457200"/>
                </a:moveTo>
                <a:lnTo>
                  <a:pt x="235966" y="304800"/>
                </a:lnTo>
                <a:lnTo>
                  <a:pt x="314705" y="304800"/>
                </a:lnTo>
                <a:lnTo>
                  <a:pt x="314705" y="152400"/>
                </a:lnTo>
                <a:lnTo>
                  <a:pt x="0" y="152400"/>
                </a:lnTo>
                <a:lnTo>
                  <a:pt x="0" y="0"/>
                </a:lnTo>
                <a:lnTo>
                  <a:pt x="472058" y="0"/>
                </a:lnTo>
                <a:lnTo>
                  <a:pt x="472058" y="304800"/>
                </a:lnTo>
                <a:lnTo>
                  <a:pt x="550798" y="304800"/>
                </a:lnTo>
                <a:lnTo>
                  <a:pt x="393445" y="457200"/>
                </a:lnTo>
              </a:path>
            </a:pathLst>
          </a:custGeom>
          <a:solidFill>
            <a:srgbClr val="DDDD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5024" y="2581250"/>
            <a:ext cx="1270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124" y="2581250"/>
            <a:ext cx="1270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9624" y="2581250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2273"/>
          <a:stretch>
            <a:fillRect/>
          </a:stretch>
        </p:blipFill>
        <p:spPr bwMode="auto">
          <a:xfrm>
            <a:off x="6816849" y="2855888"/>
            <a:ext cx="3771900" cy="237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2351212" y="2187550"/>
            <a:ext cx="327025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2209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tabLst>
                <a:tab pos="2209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tabLst>
                <a:tab pos="2209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tabLst>
                <a:tab pos="2209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tabLst>
                <a:tab pos="2209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09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09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09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09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lnSpc>
                <a:spcPts val="2000"/>
              </a:lnSpc>
            </a:pPr>
            <a:r>
              <a:rPr lang="en-US" altLang="zh-CN" sz="15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今天在</a:t>
            </a:r>
            <a:r>
              <a:rPr lang="en-US" altLang="zh-CN" sz="15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柜台</a:t>
            </a:r>
            <a:r>
              <a:rPr lang="en-US" altLang="zh-CN" sz="15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办业务，里面的人</a:t>
            </a:r>
            <a:r>
              <a:rPr lang="en-US" altLang="zh-CN" sz="1500" dirty="0" err="1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态度</a:t>
            </a:r>
            <a:r>
              <a:rPr lang="en-US" altLang="zh-CN" sz="1500" dirty="0" err="1">
                <a:solidFill>
                  <a:srgbClr val="333399"/>
                </a:solidFill>
                <a:latin typeface="微软雅黑" pitchFamily="34" charset="-122"/>
                <a:ea typeface="微软雅黑" pitchFamily="34" charset="-122"/>
              </a:rPr>
              <a:t>很差</a:t>
            </a:r>
            <a:endParaRPr lang="en-US" altLang="zh-CN" sz="1500" dirty="0">
              <a:solidFill>
                <a:srgbClr val="33339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4083174" y="2928913"/>
            <a:ext cx="1538288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lnSpc>
                <a:spcPts val="2000"/>
              </a:lnSpc>
            </a:pPr>
            <a:r>
              <a:rPr lang="en-US" altLang="zh-CN" sz="15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柜员</a:t>
            </a:r>
            <a:r>
              <a:rPr lang="en-US" altLang="zh-CN" sz="150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语气</a:t>
            </a:r>
            <a:r>
              <a:rPr lang="en-US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很</a:t>
            </a:r>
            <a:r>
              <a:rPr lang="zh-CN" altLang="en-US" sz="1500">
                <a:solidFill>
                  <a:srgbClr val="333399"/>
                </a:solidFill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en-US" altLang="zh-CN" sz="1500">
                <a:solidFill>
                  <a:srgbClr val="333399"/>
                </a:solidFill>
                <a:latin typeface="微软雅黑" pitchFamily="34" charset="-122"/>
                <a:ea typeface="微软雅黑" pitchFamily="34" charset="-122"/>
              </a:rPr>
              <a:t>耐烦</a:t>
            </a: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6083424" y="2289150"/>
            <a:ext cx="15843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2300"/>
              </a:lnSpc>
            </a:pPr>
            <a:r>
              <a:rPr lang="en-US" altLang="zh-CN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柜员-态度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好</a:t>
            </a: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6146924" y="2898750"/>
            <a:ext cx="3048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500"/>
              </a:lnSpc>
            </a:pP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6807324" y="2898750"/>
            <a:ext cx="3048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500"/>
              </a:lnSpc>
            </a:pP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7378824" y="2898750"/>
            <a:ext cx="3048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500"/>
              </a:lnSpc>
            </a:pPr>
            <a:r>
              <a:rPr lang="en-US" altLang="zh-CN" sz="12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评价</a:t>
            </a: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3891087" y="1825600"/>
            <a:ext cx="173037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lnSpc>
                <a:spcPts val="2100"/>
              </a:lnSpc>
            </a:pPr>
            <a:r>
              <a:rPr lang="en-US" altLang="zh-CN" sz="15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柜员</a:t>
            </a:r>
            <a:r>
              <a:rPr lang="en-US" altLang="zh-CN" sz="15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说话</a:t>
            </a:r>
            <a:r>
              <a:rPr lang="en-US" altLang="zh-CN" sz="150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口气</a:t>
            </a:r>
            <a:r>
              <a:rPr lang="en-US" altLang="zh-CN" sz="1500">
                <a:solidFill>
                  <a:srgbClr val="333399"/>
                </a:solidFill>
                <a:latin typeface="微软雅黑" pitchFamily="34" charset="-122"/>
                <a:ea typeface="微软雅黑" pitchFamily="34" charset="-122"/>
              </a:rPr>
              <a:t>非常差</a:t>
            </a: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4467349" y="2557438"/>
            <a:ext cx="1154113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lnSpc>
                <a:spcPts val="2200"/>
              </a:lnSpc>
            </a:pPr>
            <a:r>
              <a:rPr lang="en-US" altLang="zh-CN" sz="15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柜员</a:t>
            </a:r>
            <a:r>
              <a:rPr lang="en-US" altLang="zh-CN" sz="1500" dirty="0" err="1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脾气</a:t>
            </a:r>
            <a:r>
              <a:rPr lang="zh-CN" altLang="en-US" sz="1500" dirty="0">
                <a:solidFill>
                  <a:srgbClr val="333399"/>
                </a:solidFill>
                <a:latin typeface="微软雅黑" pitchFamily="34" charset="-122"/>
                <a:ea typeface="微软雅黑" pitchFamily="34" charset="-122"/>
              </a:rPr>
              <a:t>不</a:t>
            </a:r>
            <a:r>
              <a:rPr lang="en-US" altLang="zh-CN" sz="1500" dirty="0">
                <a:solidFill>
                  <a:srgbClr val="333399"/>
                </a:solidFill>
                <a:latin typeface="微软雅黑" pitchFamily="34" charset="-122"/>
                <a:ea typeface="微软雅黑" pitchFamily="34" charset="-122"/>
              </a:rPr>
              <a:t>好</a:t>
            </a:r>
          </a:p>
        </p:txBody>
      </p:sp>
      <p:sp>
        <p:nvSpPr>
          <p:cNvPr id="22" name="矩形 21"/>
          <p:cNvSpPr/>
          <p:nvPr/>
        </p:nvSpPr>
        <p:spPr>
          <a:xfrm>
            <a:off x="2063552" y="3780336"/>
            <a:ext cx="396044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功能需求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8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投诉分类</a:t>
            </a:r>
            <a:endParaRPr lang="en-US" altLang="zh-CN" sz="1800" dirty="0" smtClean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8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投诉原因分析</a:t>
            </a:r>
            <a:r>
              <a:rPr lang="zh-CN" altLang="en-US" sz="12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2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dirty="0" err="1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对象-属性-评价</a:t>
            </a:r>
            <a:r>
              <a:rPr lang="en-US" altLang="zh-CN" sz="12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800" dirty="0" smtClean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800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挖掘客户投诉热点</a:t>
            </a:r>
          </a:p>
        </p:txBody>
      </p:sp>
    </p:spTree>
    <p:extLst>
      <p:ext uri="{BB962C8B-B14F-4D97-AF65-F5344CB8AC3E}">
        <p14:creationId xmlns:p14="http://schemas.microsoft.com/office/powerpoint/2010/main" xmlns="" val="108418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043608" y="572347"/>
            <a:ext cx="5544616" cy="481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defRPr sz="220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+mj-lt"/>
                <a:ea typeface="+mj-ea"/>
              </a:rPr>
              <a:t>客服投诉数据分析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15716" y="4167205"/>
            <a:ext cx="39243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2238" y="4152322"/>
            <a:ext cx="80962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21646" y="2655037"/>
            <a:ext cx="158417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输入内容</a:t>
            </a:r>
            <a:endParaRPr lang="zh-CN" altLang="en-US" dirty="0"/>
          </a:p>
        </p:txBody>
      </p:sp>
      <p:sp>
        <p:nvSpPr>
          <p:cNvPr id="7" name="下箭头 6"/>
          <p:cNvSpPr/>
          <p:nvPr/>
        </p:nvSpPr>
        <p:spPr>
          <a:xfrm>
            <a:off x="4097710" y="3303109"/>
            <a:ext cx="432048" cy="744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64152" y="2655037"/>
            <a:ext cx="158417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分析结果</a:t>
            </a:r>
            <a:endParaRPr lang="zh-CN" altLang="en-US" dirty="0"/>
          </a:p>
        </p:txBody>
      </p:sp>
      <p:sp>
        <p:nvSpPr>
          <p:cNvPr id="9" name="下箭头 8"/>
          <p:cNvSpPr/>
          <p:nvPr/>
        </p:nvSpPr>
        <p:spPr>
          <a:xfrm>
            <a:off x="8040216" y="3303109"/>
            <a:ext cx="432048" cy="744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2312636" y="1369153"/>
            <a:ext cx="414337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客服数据分析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提供非结构化数据解析功能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支持分析单条数据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285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480051" y="365192"/>
            <a:ext cx="7236358" cy="479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defRPr sz="220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+mj-lt"/>
                <a:ea typeface="+mj-ea"/>
              </a:rPr>
              <a:t>客服投诉业务建模（工行电子银行客服）</a:t>
            </a:r>
          </a:p>
        </p:txBody>
      </p:sp>
      <p:sp>
        <p:nvSpPr>
          <p:cNvPr id="4" name="Freeform 3"/>
          <p:cNvSpPr/>
          <p:nvPr/>
        </p:nvSpPr>
        <p:spPr>
          <a:xfrm>
            <a:off x="1464568" y="3799769"/>
            <a:ext cx="979487" cy="590550"/>
          </a:xfrm>
          <a:custGeom>
            <a:avLst/>
            <a:gdLst>
              <a:gd name="connsiteX0" fmla="*/ 0 w 979487"/>
              <a:gd name="connsiteY0" fmla="*/ 590550 h 590550"/>
              <a:gd name="connsiteX1" fmla="*/ 979487 w 979487"/>
              <a:gd name="connsiteY1" fmla="*/ 590550 h 590550"/>
              <a:gd name="connsiteX2" fmla="*/ 979487 w 979487"/>
              <a:gd name="connsiteY2" fmla="*/ 0 h 590550"/>
              <a:gd name="connsiteX3" fmla="*/ 0 w 979487"/>
              <a:gd name="connsiteY3" fmla="*/ 0 h 590550"/>
              <a:gd name="connsiteX4" fmla="*/ 0 w 979487"/>
              <a:gd name="connsiteY4" fmla="*/ 590550 h 590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9487" h="590550">
                <a:moveTo>
                  <a:pt x="0" y="590550"/>
                </a:moveTo>
                <a:lnTo>
                  <a:pt x="979487" y="590550"/>
                </a:lnTo>
                <a:lnTo>
                  <a:pt x="979487" y="0"/>
                </a:lnTo>
                <a:lnTo>
                  <a:pt x="0" y="0"/>
                </a:lnTo>
                <a:lnTo>
                  <a:pt x="0" y="590550"/>
                </a:lnTo>
              </a:path>
            </a:pathLst>
          </a:custGeom>
          <a:solidFill>
            <a:srgbClr val="E0EB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547243" y="1597907"/>
            <a:ext cx="22225" cy="4484687"/>
          </a:xfrm>
          <a:custGeom>
            <a:avLst/>
            <a:gdLst>
              <a:gd name="connsiteX0" fmla="*/ 6350 w 22234"/>
              <a:gd name="connsiteY0" fmla="*/ 6350 h 4484623"/>
              <a:gd name="connsiteX1" fmla="*/ 7937 w 22234"/>
              <a:gd name="connsiteY1" fmla="*/ 4478273 h 4484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34" h="4484623">
                <a:moveTo>
                  <a:pt x="6350" y="6350"/>
                </a:moveTo>
                <a:lnTo>
                  <a:pt x="7937" y="447827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230243" y="1597907"/>
            <a:ext cx="22225" cy="4470400"/>
          </a:xfrm>
          <a:custGeom>
            <a:avLst/>
            <a:gdLst>
              <a:gd name="connsiteX0" fmla="*/ 6350 w 22234"/>
              <a:gd name="connsiteY0" fmla="*/ 6350 h 4470336"/>
              <a:gd name="connsiteX1" fmla="*/ 7873 w 22234"/>
              <a:gd name="connsiteY1" fmla="*/ 4463986 h 4470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34" h="4470336">
                <a:moveTo>
                  <a:pt x="6350" y="6350"/>
                </a:moveTo>
                <a:lnTo>
                  <a:pt x="7873" y="44639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473380" y="1597907"/>
            <a:ext cx="22225" cy="4470400"/>
          </a:xfrm>
          <a:custGeom>
            <a:avLst/>
            <a:gdLst>
              <a:gd name="connsiteX0" fmla="*/ 6350 w 22234"/>
              <a:gd name="connsiteY0" fmla="*/ 6350 h 4470336"/>
              <a:gd name="connsiteX1" fmla="*/ 6350 w 22234"/>
              <a:gd name="connsiteY1" fmla="*/ 4463986 h 4470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234" h="4470336">
                <a:moveTo>
                  <a:pt x="6350" y="6350"/>
                </a:moveTo>
                <a:lnTo>
                  <a:pt x="6350" y="446398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4090293" y="1629657"/>
            <a:ext cx="1096962" cy="506412"/>
          </a:xfrm>
          <a:custGeom>
            <a:avLst/>
            <a:gdLst>
              <a:gd name="connsiteX0" fmla="*/ 0 w 1096962"/>
              <a:gd name="connsiteY0" fmla="*/ 506412 h 506412"/>
              <a:gd name="connsiteX1" fmla="*/ 1096962 w 1096962"/>
              <a:gd name="connsiteY1" fmla="*/ 506412 h 506412"/>
              <a:gd name="connsiteX2" fmla="*/ 1096962 w 1096962"/>
              <a:gd name="connsiteY2" fmla="*/ 0 h 506412"/>
              <a:gd name="connsiteX3" fmla="*/ 0 w 1096962"/>
              <a:gd name="connsiteY3" fmla="*/ 0 h 506412"/>
              <a:gd name="connsiteX4" fmla="*/ 0 w 1096962"/>
              <a:gd name="connsiteY4" fmla="*/ 506412 h 506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62" h="506412">
                <a:moveTo>
                  <a:pt x="0" y="506412"/>
                </a:moveTo>
                <a:lnTo>
                  <a:pt x="1096962" y="506412"/>
                </a:lnTo>
                <a:lnTo>
                  <a:pt x="1096962" y="0"/>
                </a:lnTo>
                <a:lnTo>
                  <a:pt x="0" y="0"/>
                </a:lnTo>
                <a:lnTo>
                  <a:pt x="0" y="506412"/>
                </a:lnTo>
              </a:path>
            </a:pathLst>
          </a:custGeom>
          <a:solidFill>
            <a:srgbClr val="0093C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835080" y="1589969"/>
            <a:ext cx="963613" cy="492125"/>
          </a:xfrm>
          <a:custGeom>
            <a:avLst/>
            <a:gdLst>
              <a:gd name="connsiteX0" fmla="*/ 0 w 963612"/>
              <a:gd name="connsiteY0" fmla="*/ 492125 h 492125"/>
              <a:gd name="connsiteX1" fmla="*/ 963612 w 963612"/>
              <a:gd name="connsiteY1" fmla="*/ 492125 h 492125"/>
              <a:gd name="connsiteX2" fmla="*/ 963612 w 963612"/>
              <a:gd name="connsiteY2" fmla="*/ 0 h 492125"/>
              <a:gd name="connsiteX3" fmla="*/ 0 w 963612"/>
              <a:gd name="connsiteY3" fmla="*/ 0 h 492125"/>
              <a:gd name="connsiteX4" fmla="*/ 0 w 963612"/>
              <a:gd name="connsiteY4" fmla="*/ 492125 h 4921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3612" h="492125">
                <a:moveTo>
                  <a:pt x="0" y="492125"/>
                </a:moveTo>
                <a:lnTo>
                  <a:pt x="963612" y="492125"/>
                </a:lnTo>
                <a:lnTo>
                  <a:pt x="963612" y="0"/>
                </a:lnTo>
                <a:lnTo>
                  <a:pt x="0" y="0"/>
                </a:lnTo>
                <a:lnTo>
                  <a:pt x="0" y="492125"/>
                </a:lnTo>
              </a:path>
            </a:pathLst>
          </a:custGeom>
          <a:solidFill>
            <a:srgbClr val="02C96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32168" y="1589969"/>
            <a:ext cx="1096962" cy="506413"/>
          </a:xfrm>
          <a:custGeom>
            <a:avLst/>
            <a:gdLst>
              <a:gd name="connsiteX0" fmla="*/ 0 w 1096962"/>
              <a:gd name="connsiteY0" fmla="*/ 506412 h 506412"/>
              <a:gd name="connsiteX1" fmla="*/ 1096962 w 1096962"/>
              <a:gd name="connsiteY1" fmla="*/ 506412 h 506412"/>
              <a:gd name="connsiteX2" fmla="*/ 1096962 w 1096962"/>
              <a:gd name="connsiteY2" fmla="*/ 0 h 506412"/>
              <a:gd name="connsiteX3" fmla="*/ 0 w 1096962"/>
              <a:gd name="connsiteY3" fmla="*/ 0 h 506412"/>
              <a:gd name="connsiteX4" fmla="*/ 0 w 1096962"/>
              <a:gd name="connsiteY4" fmla="*/ 506412 h 506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62" h="506412">
                <a:moveTo>
                  <a:pt x="0" y="506412"/>
                </a:moveTo>
                <a:lnTo>
                  <a:pt x="1096962" y="506412"/>
                </a:lnTo>
                <a:lnTo>
                  <a:pt x="1096962" y="0"/>
                </a:lnTo>
                <a:lnTo>
                  <a:pt x="0" y="0"/>
                </a:lnTo>
                <a:lnTo>
                  <a:pt x="0" y="506412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804418" y="2190044"/>
            <a:ext cx="844550" cy="457200"/>
          </a:xfrm>
          <a:custGeom>
            <a:avLst/>
            <a:gdLst>
              <a:gd name="connsiteX0" fmla="*/ 0 w 844550"/>
              <a:gd name="connsiteY0" fmla="*/ 457200 h 457200"/>
              <a:gd name="connsiteX1" fmla="*/ 844550 w 844550"/>
              <a:gd name="connsiteY1" fmla="*/ 457200 h 457200"/>
              <a:gd name="connsiteX2" fmla="*/ 844550 w 844550"/>
              <a:gd name="connsiteY2" fmla="*/ 0 h 457200"/>
              <a:gd name="connsiteX3" fmla="*/ 0 w 844550"/>
              <a:gd name="connsiteY3" fmla="*/ 0 h 457200"/>
              <a:gd name="connsiteX4" fmla="*/ 0 w 84455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4550" h="457200">
                <a:moveTo>
                  <a:pt x="0" y="457200"/>
                </a:moveTo>
                <a:lnTo>
                  <a:pt x="844550" y="457200"/>
                </a:lnTo>
                <a:lnTo>
                  <a:pt x="84455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804418" y="3223507"/>
            <a:ext cx="844550" cy="457200"/>
          </a:xfrm>
          <a:custGeom>
            <a:avLst/>
            <a:gdLst>
              <a:gd name="connsiteX0" fmla="*/ 0 w 844550"/>
              <a:gd name="connsiteY0" fmla="*/ 457200 h 457200"/>
              <a:gd name="connsiteX1" fmla="*/ 844550 w 844550"/>
              <a:gd name="connsiteY1" fmla="*/ 457200 h 457200"/>
              <a:gd name="connsiteX2" fmla="*/ 844550 w 844550"/>
              <a:gd name="connsiteY2" fmla="*/ 0 h 457200"/>
              <a:gd name="connsiteX3" fmla="*/ 0 w 844550"/>
              <a:gd name="connsiteY3" fmla="*/ 0 h 457200"/>
              <a:gd name="connsiteX4" fmla="*/ 0 w 84455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4550" h="457200">
                <a:moveTo>
                  <a:pt x="0" y="457200"/>
                </a:moveTo>
                <a:lnTo>
                  <a:pt x="844550" y="457200"/>
                </a:lnTo>
                <a:lnTo>
                  <a:pt x="84455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802830" y="5152319"/>
            <a:ext cx="846138" cy="458788"/>
          </a:xfrm>
          <a:custGeom>
            <a:avLst/>
            <a:gdLst>
              <a:gd name="connsiteX0" fmla="*/ 0 w 846137"/>
              <a:gd name="connsiteY0" fmla="*/ 458787 h 458787"/>
              <a:gd name="connsiteX1" fmla="*/ 846137 w 846137"/>
              <a:gd name="connsiteY1" fmla="*/ 458787 h 458787"/>
              <a:gd name="connsiteX2" fmla="*/ 846137 w 846137"/>
              <a:gd name="connsiteY2" fmla="*/ 0 h 458787"/>
              <a:gd name="connsiteX3" fmla="*/ 0 w 846137"/>
              <a:gd name="connsiteY3" fmla="*/ 0 h 458787"/>
              <a:gd name="connsiteX4" fmla="*/ 0 w 846137"/>
              <a:gd name="connsiteY4" fmla="*/ 458787 h 458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6137" h="458787">
                <a:moveTo>
                  <a:pt x="0" y="458787"/>
                </a:moveTo>
                <a:lnTo>
                  <a:pt x="846137" y="458787"/>
                </a:lnTo>
                <a:lnTo>
                  <a:pt x="846137" y="0"/>
                </a:lnTo>
                <a:lnTo>
                  <a:pt x="0" y="0"/>
                </a:lnTo>
                <a:lnTo>
                  <a:pt x="0" y="458787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2802830" y="4234744"/>
            <a:ext cx="846138" cy="458788"/>
          </a:xfrm>
          <a:custGeom>
            <a:avLst/>
            <a:gdLst>
              <a:gd name="connsiteX0" fmla="*/ 0 w 846137"/>
              <a:gd name="connsiteY0" fmla="*/ 458787 h 458787"/>
              <a:gd name="connsiteX1" fmla="*/ 846137 w 846137"/>
              <a:gd name="connsiteY1" fmla="*/ 458787 h 458787"/>
              <a:gd name="connsiteX2" fmla="*/ 846137 w 846137"/>
              <a:gd name="connsiteY2" fmla="*/ 0 h 458787"/>
              <a:gd name="connsiteX3" fmla="*/ 0 w 846137"/>
              <a:gd name="connsiteY3" fmla="*/ 0 h 458787"/>
              <a:gd name="connsiteX4" fmla="*/ 0 w 846137"/>
              <a:gd name="connsiteY4" fmla="*/ 458787 h 458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6137" h="458787">
                <a:moveTo>
                  <a:pt x="0" y="458787"/>
                </a:moveTo>
                <a:lnTo>
                  <a:pt x="846137" y="458787"/>
                </a:lnTo>
                <a:lnTo>
                  <a:pt x="846137" y="0"/>
                </a:lnTo>
                <a:lnTo>
                  <a:pt x="0" y="0"/>
                </a:lnTo>
                <a:lnTo>
                  <a:pt x="0" y="458787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4041080" y="2955219"/>
            <a:ext cx="847725" cy="460375"/>
          </a:xfrm>
          <a:custGeom>
            <a:avLst/>
            <a:gdLst>
              <a:gd name="connsiteX0" fmla="*/ 0 w 847725"/>
              <a:gd name="connsiteY0" fmla="*/ 460375 h 460375"/>
              <a:gd name="connsiteX1" fmla="*/ 847725 w 847725"/>
              <a:gd name="connsiteY1" fmla="*/ 460375 h 460375"/>
              <a:gd name="connsiteX2" fmla="*/ 847725 w 847725"/>
              <a:gd name="connsiteY2" fmla="*/ 0 h 460375"/>
              <a:gd name="connsiteX3" fmla="*/ 0 w 847725"/>
              <a:gd name="connsiteY3" fmla="*/ 0 h 460375"/>
              <a:gd name="connsiteX4" fmla="*/ 0 w 847725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7725" h="460375">
                <a:moveTo>
                  <a:pt x="0" y="460375"/>
                </a:moveTo>
                <a:lnTo>
                  <a:pt x="847725" y="460375"/>
                </a:lnTo>
                <a:lnTo>
                  <a:pt x="847725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056955" y="3644194"/>
            <a:ext cx="847725" cy="407988"/>
          </a:xfrm>
          <a:custGeom>
            <a:avLst/>
            <a:gdLst>
              <a:gd name="connsiteX0" fmla="*/ 0 w 847725"/>
              <a:gd name="connsiteY0" fmla="*/ 407987 h 407987"/>
              <a:gd name="connsiteX1" fmla="*/ 847725 w 847725"/>
              <a:gd name="connsiteY1" fmla="*/ 407987 h 407987"/>
              <a:gd name="connsiteX2" fmla="*/ 847725 w 847725"/>
              <a:gd name="connsiteY2" fmla="*/ 0 h 407987"/>
              <a:gd name="connsiteX3" fmla="*/ 0 w 847725"/>
              <a:gd name="connsiteY3" fmla="*/ 0 h 407987"/>
              <a:gd name="connsiteX4" fmla="*/ 0 w 847725"/>
              <a:gd name="connsiteY4" fmla="*/ 407987 h 407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7725" h="407987">
                <a:moveTo>
                  <a:pt x="0" y="407987"/>
                </a:moveTo>
                <a:lnTo>
                  <a:pt x="847725" y="407987"/>
                </a:lnTo>
                <a:lnTo>
                  <a:pt x="847725" y="0"/>
                </a:lnTo>
                <a:lnTo>
                  <a:pt x="0" y="0"/>
                </a:lnTo>
                <a:lnTo>
                  <a:pt x="0" y="407987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473130" y="2874257"/>
            <a:ext cx="844550" cy="457200"/>
          </a:xfrm>
          <a:custGeom>
            <a:avLst/>
            <a:gdLst>
              <a:gd name="connsiteX0" fmla="*/ 0 w 844550"/>
              <a:gd name="connsiteY0" fmla="*/ 457200 h 457200"/>
              <a:gd name="connsiteX1" fmla="*/ 844550 w 844550"/>
              <a:gd name="connsiteY1" fmla="*/ 457200 h 457200"/>
              <a:gd name="connsiteX2" fmla="*/ 844550 w 844550"/>
              <a:gd name="connsiteY2" fmla="*/ 0 h 457200"/>
              <a:gd name="connsiteX3" fmla="*/ 0 w 844550"/>
              <a:gd name="connsiteY3" fmla="*/ 0 h 457200"/>
              <a:gd name="connsiteX4" fmla="*/ 0 w 84455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4550" h="457200">
                <a:moveTo>
                  <a:pt x="0" y="457200"/>
                </a:moveTo>
                <a:lnTo>
                  <a:pt x="844550" y="457200"/>
                </a:lnTo>
                <a:lnTo>
                  <a:pt x="84455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7436743" y="2410707"/>
            <a:ext cx="88900" cy="1354137"/>
          </a:xfrm>
          <a:custGeom>
            <a:avLst/>
            <a:gdLst>
              <a:gd name="connsiteX0" fmla="*/ 82550 w 88900"/>
              <a:gd name="connsiteY0" fmla="*/ 1347723 h 1354073"/>
              <a:gd name="connsiteX1" fmla="*/ 44450 w 88900"/>
              <a:gd name="connsiteY1" fmla="*/ 1235964 h 1354073"/>
              <a:gd name="connsiteX2" fmla="*/ 44450 w 88900"/>
              <a:gd name="connsiteY2" fmla="*/ 788797 h 1354073"/>
              <a:gd name="connsiteX3" fmla="*/ 6350 w 88900"/>
              <a:gd name="connsiteY3" fmla="*/ 677036 h 1354073"/>
              <a:gd name="connsiteX4" fmla="*/ 44450 w 88900"/>
              <a:gd name="connsiteY4" fmla="*/ 565276 h 1354073"/>
              <a:gd name="connsiteX5" fmla="*/ 44450 w 88900"/>
              <a:gd name="connsiteY5" fmla="*/ 118109 h 1354073"/>
              <a:gd name="connsiteX6" fmla="*/ 82550 w 88900"/>
              <a:gd name="connsiteY6" fmla="*/ 6350 h 1354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8900" h="1354073">
                <a:moveTo>
                  <a:pt x="82550" y="1347723"/>
                </a:moveTo>
                <a:cubicBezTo>
                  <a:pt x="61467" y="1347723"/>
                  <a:pt x="44450" y="1297685"/>
                  <a:pt x="44450" y="1235964"/>
                </a:cubicBezTo>
                <a:lnTo>
                  <a:pt x="44450" y="788797"/>
                </a:lnTo>
                <a:cubicBezTo>
                  <a:pt x="44450" y="727075"/>
                  <a:pt x="27304" y="677036"/>
                  <a:pt x="6350" y="677036"/>
                </a:cubicBezTo>
                <a:cubicBezTo>
                  <a:pt x="27304" y="677036"/>
                  <a:pt x="44450" y="626998"/>
                  <a:pt x="44450" y="565276"/>
                </a:cubicBezTo>
                <a:lnTo>
                  <a:pt x="44450" y="118109"/>
                </a:lnTo>
                <a:cubicBezTo>
                  <a:pt x="44450" y="56388"/>
                  <a:pt x="61467" y="6350"/>
                  <a:pt x="825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249543" y="2410707"/>
            <a:ext cx="87312" cy="1354137"/>
          </a:xfrm>
          <a:custGeom>
            <a:avLst/>
            <a:gdLst>
              <a:gd name="connsiteX0" fmla="*/ 6350 w 87248"/>
              <a:gd name="connsiteY0" fmla="*/ 6350 h 1354073"/>
              <a:gd name="connsiteX1" fmla="*/ 43560 w 87248"/>
              <a:gd name="connsiteY1" fmla="*/ 118109 h 1354073"/>
              <a:gd name="connsiteX2" fmla="*/ 43560 w 87248"/>
              <a:gd name="connsiteY2" fmla="*/ 565276 h 1354073"/>
              <a:gd name="connsiteX3" fmla="*/ 80898 w 87248"/>
              <a:gd name="connsiteY3" fmla="*/ 677036 h 1354073"/>
              <a:gd name="connsiteX4" fmla="*/ 43560 w 87248"/>
              <a:gd name="connsiteY4" fmla="*/ 788797 h 1354073"/>
              <a:gd name="connsiteX5" fmla="*/ 43560 w 87248"/>
              <a:gd name="connsiteY5" fmla="*/ 1235964 h 1354073"/>
              <a:gd name="connsiteX6" fmla="*/ 6350 w 87248"/>
              <a:gd name="connsiteY6" fmla="*/ 1347723 h 1354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7248" h="1354073">
                <a:moveTo>
                  <a:pt x="6350" y="6350"/>
                </a:moveTo>
                <a:cubicBezTo>
                  <a:pt x="26923" y="6350"/>
                  <a:pt x="43560" y="56388"/>
                  <a:pt x="43560" y="118109"/>
                </a:cubicBezTo>
                <a:lnTo>
                  <a:pt x="43560" y="565276"/>
                </a:lnTo>
                <a:cubicBezTo>
                  <a:pt x="43560" y="626998"/>
                  <a:pt x="60325" y="677036"/>
                  <a:pt x="80898" y="677036"/>
                </a:cubicBezTo>
                <a:cubicBezTo>
                  <a:pt x="60325" y="677036"/>
                  <a:pt x="43560" y="727075"/>
                  <a:pt x="43560" y="788797"/>
                </a:cubicBezTo>
                <a:lnTo>
                  <a:pt x="43560" y="1235964"/>
                </a:lnTo>
                <a:cubicBezTo>
                  <a:pt x="43560" y="1297685"/>
                  <a:pt x="26923" y="1347723"/>
                  <a:pt x="6350" y="1347723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528693" y="4403019"/>
            <a:ext cx="844550" cy="457200"/>
          </a:xfrm>
          <a:custGeom>
            <a:avLst/>
            <a:gdLst>
              <a:gd name="connsiteX0" fmla="*/ 0 w 844550"/>
              <a:gd name="connsiteY0" fmla="*/ 457200 h 457200"/>
              <a:gd name="connsiteX1" fmla="*/ 844550 w 844550"/>
              <a:gd name="connsiteY1" fmla="*/ 457200 h 457200"/>
              <a:gd name="connsiteX2" fmla="*/ 844550 w 844550"/>
              <a:gd name="connsiteY2" fmla="*/ 0 h 457200"/>
              <a:gd name="connsiteX3" fmla="*/ 0 w 844550"/>
              <a:gd name="connsiteY3" fmla="*/ 0 h 457200"/>
              <a:gd name="connsiteX4" fmla="*/ 0 w 84455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4550" h="457200">
                <a:moveTo>
                  <a:pt x="0" y="457200"/>
                </a:moveTo>
                <a:lnTo>
                  <a:pt x="844550" y="457200"/>
                </a:lnTo>
                <a:lnTo>
                  <a:pt x="84455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C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422455" y="4145844"/>
            <a:ext cx="127000" cy="1022350"/>
          </a:xfrm>
          <a:custGeom>
            <a:avLst/>
            <a:gdLst>
              <a:gd name="connsiteX0" fmla="*/ 120650 w 127000"/>
              <a:gd name="connsiteY0" fmla="*/ 1016000 h 1022350"/>
              <a:gd name="connsiteX1" fmla="*/ 63500 w 127000"/>
              <a:gd name="connsiteY1" fmla="*/ 931798 h 1022350"/>
              <a:gd name="connsiteX2" fmla="*/ 63500 w 127000"/>
              <a:gd name="connsiteY2" fmla="*/ 595503 h 1022350"/>
              <a:gd name="connsiteX3" fmla="*/ 6350 w 127000"/>
              <a:gd name="connsiteY3" fmla="*/ 511428 h 1022350"/>
              <a:gd name="connsiteX4" fmla="*/ 63500 w 127000"/>
              <a:gd name="connsiteY4" fmla="*/ 427228 h 1022350"/>
              <a:gd name="connsiteX5" fmla="*/ 63500 w 127000"/>
              <a:gd name="connsiteY5" fmla="*/ 90423 h 1022350"/>
              <a:gd name="connsiteX6" fmla="*/ 120650 w 127000"/>
              <a:gd name="connsiteY6" fmla="*/ 6350 h 1022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7000" h="1022350">
                <a:moveTo>
                  <a:pt x="120650" y="1016000"/>
                </a:moveTo>
                <a:cubicBezTo>
                  <a:pt x="89027" y="1016000"/>
                  <a:pt x="63500" y="978280"/>
                  <a:pt x="63500" y="931798"/>
                </a:cubicBezTo>
                <a:lnTo>
                  <a:pt x="63500" y="595503"/>
                </a:lnTo>
                <a:cubicBezTo>
                  <a:pt x="63500" y="549021"/>
                  <a:pt x="37972" y="511428"/>
                  <a:pt x="6350" y="511428"/>
                </a:cubicBezTo>
                <a:cubicBezTo>
                  <a:pt x="37972" y="511428"/>
                  <a:pt x="63500" y="473709"/>
                  <a:pt x="63500" y="427228"/>
                </a:cubicBezTo>
                <a:lnTo>
                  <a:pt x="63500" y="90423"/>
                </a:lnTo>
                <a:cubicBezTo>
                  <a:pt x="63500" y="44069"/>
                  <a:pt x="89027" y="6350"/>
                  <a:pt x="1206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222555" y="4145844"/>
            <a:ext cx="109538" cy="1027113"/>
          </a:xfrm>
          <a:custGeom>
            <a:avLst/>
            <a:gdLst>
              <a:gd name="connsiteX0" fmla="*/ 6350 w 109601"/>
              <a:gd name="connsiteY0" fmla="*/ 6350 h 1027048"/>
              <a:gd name="connsiteX1" fmla="*/ 54736 w 109601"/>
              <a:gd name="connsiteY1" fmla="*/ 90932 h 1027048"/>
              <a:gd name="connsiteX2" fmla="*/ 54736 w 109601"/>
              <a:gd name="connsiteY2" fmla="*/ 429005 h 1027048"/>
              <a:gd name="connsiteX3" fmla="*/ 103251 w 109601"/>
              <a:gd name="connsiteY3" fmla="*/ 513588 h 1027048"/>
              <a:gd name="connsiteX4" fmla="*/ 54736 w 109601"/>
              <a:gd name="connsiteY4" fmla="*/ 598042 h 1027048"/>
              <a:gd name="connsiteX5" fmla="*/ 54736 w 109601"/>
              <a:gd name="connsiteY5" fmla="*/ 936244 h 1027048"/>
              <a:gd name="connsiteX6" fmla="*/ 6350 w 109601"/>
              <a:gd name="connsiteY6" fmla="*/ 1020698 h 10270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9601" h="1027048">
                <a:moveTo>
                  <a:pt x="6350" y="6350"/>
                </a:moveTo>
                <a:cubicBezTo>
                  <a:pt x="33146" y="6350"/>
                  <a:pt x="54736" y="44196"/>
                  <a:pt x="54736" y="90932"/>
                </a:cubicBezTo>
                <a:lnTo>
                  <a:pt x="54736" y="429005"/>
                </a:lnTo>
                <a:cubicBezTo>
                  <a:pt x="54736" y="475741"/>
                  <a:pt x="76454" y="513588"/>
                  <a:pt x="103251" y="513588"/>
                </a:cubicBezTo>
                <a:cubicBezTo>
                  <a:pt x="76454" y="513588"/>
                  <a:pt x="54736" y="551434"/>
                  <a:pt x="54736" y="598042"/>
                </a:cubicBezTo>
                <a:lnTo>
                  <a:pt x="54736" y="936244"/>
                </a:lnTo>
                <a:cubicBezTo>
                  <a:pt x="54736" y="982853"/>
                  <a:pt x="33146" y="1020698"/>
                  <a:pt x="6350" y="102069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714680" y="3599744"/>
            <a:ext cx="844550" cy="457200"/>
          </a:xfrm>
          <a:custGeom>
            <a:avLst/>
            <a:gdLst>
              <a:gd name="connsiteX0" fmla="*/ 0 w 844550"/>
              <a:gd name="connsiteY0" fmla="*/ 457200 h 457200"/>
              <a:gd name="connsiteX1" fmla="*/ 844550 w 844550"/>
              <a:gd name="connsiteY1" fmla="*/ 457200 h 457200"/>
              <a:gd name="connsiteX2" fmla="*/ 844550 w 844550"/>
              <a:gd name="connsiteY2" fmla="*/ 0 h 457200"/>
              <a:gd name="connsiteX3" fmla="*/ 0 w 844550"/>
              <a:gd name="connsiteY3" fmla="*/ 0 h 457200"/>
              <a:gd name="connsiteX4" fmla="*/ 0 w 844550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4550" h="457200">
                <a:moveTo>
                  <a:pt x="0" y="457200"/>
                </a:moveTo>
                <a:lnTo>
                  <a:pt x="844550" y="457200"/>
                </a:lnTo>
                <a:lnTo>
                  <a:pt x="84455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99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0306943" y="2966332"/>
            <a:ext cx="109537" cy="1719262"/>
          </a:xfrm>
          <a:custGeom>
            <a:avLst/>
            <a:gdLst>
              <a:gd name="connsiteX0" fmla="*/ 6350 w 109473"/>
              <a:gd name="connsiteY0" fmla="*/ 6350 h 1719198"/>
              <a:gd name="connsiteX1" fmla="*/ 54736 w 109473"/>
              <a:gd name="connsiteY1" fmla="*/ 148463 h 1719198"/>
              <a:gd name="connsiteX2" fmla="*/ 54736 w 109473"/>
              <a:gd name="connsiteY2" fmla="*/ 717295 h 1719198"/>
              <a:gd name="connsiteX3" fmla="*/ 103123 w 109473"/>
              <a:gd name="connsiteY3" fmla="*/ 859535 h 1719198"/>
              <a:gd name="connsiteX4" fmla="*/ 54736 w 109473"/>
              <a:gd name="connsiteY4" fmla="*/ 1001776 h 1719198"/>
              <a:gd name="connsiteX5" fmla="*/ 54736 w 109473"/>
              <a:gd name="connsiteY5" fmla="*/ 1570608 h 1719198"/>
              <a:gd name="connsiteX6" fmla="*/ 6350 w 109473"/>
              <a:gd name="connsiteY6" fmla="*/ 1712848 h 1719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9473" h="1719198">
                <a:moveTo>
                  <a:pt x="6350" y="6350"/>
                </a:moveTo>
                <a:cubicBezTo>
                  <a:pt x="33019" y="6350"/>
                  <a:pt x="54736" y="69976"/>
                  <a:pt x="54736" y="148463"/>
                </a:cubicBezTo>
                <a:lnTo>
                  <a:pt x="54736" y="717295"/>
                </a:lnTo>
                <a:cubicBezTo>
                  <a:pt x="54736" y="795908"/>
                  <a:pt x="76327" y="859535"/>
                  <a:pt x="103123" y="859535"/>
                </a:cubicBezTo>
                <a:cubicBezTo>
                  <a:pt x="76327" y="859535"/>
                  <a:pt x="54736" y="923289"/>
                  <a:pt x="54736" y="1001776"/>
                </a:cubicBezTo>
                <a:lnTo>
                  <a:pt x="54736" y="1570608"/>
                </a:lnTo>
                <a:cubicBezTo>
                  <a:pt x="54736" y="1649221"/>
                  <a:pt x="33019" y="1712848"/>
                  <a:pt x="6350" y="171284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568755" y="3018719"/>
            <a:ext cx="198438" cy="1666875"/>
          </a:xfrm>
          <a:custGeom>
            <a:avLst/>
            <a:gdLst>
              <a:gd name="connsiteX0" fmla="*/ 192151 w 198501"/>
              <a:gd name="connsiteY0" fmla="*/ 1660525 h 1666875"/>
              <a:gd name="connsiteX1" fmla="*/ 99186 w 198501"/>
              <a:gd name="connsiteY1" fmla="*/ 1522729 h 1666875"/>
              <a:gd name="connsiteX2" fmla="*/ 99186 w 198501"/>
              <a:gd name="connsiteY2" fmla="*/ 971677 h 1666875"/>
              <a:gd name="connsiteX3" fmla="*/ 6350 w 198501"/>
              <a:gd name="connsiteY3" fmla="*/ 833754 h 1666875"/>
              <a:gd name="connsiteX4" fmla="*/ 99186 w 198501"/>
              <a:gd name="connsiteY4" fmla="*/ 695959 h 1666875"/>
              <a:gd name="connsiteX5" fmla="*/ 99186 w 198501"/>
              <a:gd name="connsiteY5" fmla="*/ 144145 h 1666875"/>
              <a:gd name="connsiteX6" fmla="*/ 192151 w 198501"/>
              <a:gd name="connsiteY6" fmla="*/ 6350 h 166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98501" h="1666875">
                <a:moveTo>
                  <a:pt x="192151" y="1660525"/>
                </a:moveTo>
                <a:cubicBezTo>
                  <a:pt x="140843" y="1660525"/>
                  <a:pt x="99186" y="1598803"/>
                  <a:pt x="99186" y="1522729"/>
                </a:cubicBezTo>
                <a:lnTo>
                  <a:pt x="99186" y="971677"/>
                </a:lnTo>
                <a:cubicBezTo>
                  <a:pt x="99186" y="895477"/>
                  <a:pt x="57657" y="833754"/>
                  <a:pt x="6350" y="833754"/>
                </a:cubicBezTo>
                <a:cubicBezTo>
                  <a:pt x="57657" y="833754"/>
                  <a:pt x="99186" y="772159"/>
                  <a:pt x="99186" y="695959"/>
                </a:cubicBezTo>
                <a:lnTo>
                  <a:pt x="99186" y="144145"/>
                </a:lnTo>
                <a:cubicBezTo>
                  <a:pt x="99186" y="68072"/>
                  <a:pt x="140843" y="6350"/>
                  <a:pt x="192151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76005" y="4771319"/>
            <a:ext cx="846138" cy="457200"/>
          </a:xfrm>
          <a:custGeom>
            <a:avLst/>
            <a:gdLst>
              <a:gd name="connsiteX0" fmla="*/ 0 w 846137"/>
              <a:gd name="connsiteY0" fmla="*/ 457200 h 457200"/>
              <a:gd name="connsiteX1" fmla="*/ 846137 w 846137"/>
              <a:gd name="connsiteY1" fmla="*/ 457200 h 457200"/>
              <a:gd name="connsiteX2" fmla="*/ 846137 w 846137"/>
              <a:gd name="connsiteY2" fmla="*/ 0 h 457200"/>
              <a:gd name="connsiteX3" fmla="*/ 0 w 846137"/>
              <a:gd name="connsiteY3" fmla="*/ 0 h 457200"/>
              <a:gd name="connsiteX4" fmla="*/ 0 w 846137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6137" h="457200">
                <a:moveTo>
                  <a:pt x="0" y="457200"/>
                </a:moveTo>
                <a:lnTo>
                  <a:pt x="846137" y="457200"/>
                </a:lnTo>
                <a:lnTo>
                  <a:pt x="84613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076005" y="5603169"/>
            <a:ext cx="846138" cy="458788"/>
          </a:xfrm>
          <a:custGeom>
            <a:avLst/>
            <a:gdLst>
              <a:gd name="connsiteX0" fmla="*/ 0 w 846137"/>
              <a:gd name="connsiteY0" fmla="*/ 458787 h 458787"/>
              <a:gd name="connsiteX1" fmla="*/ 846137 w 846137"/>
              <a:gd name="connsiteY1" fmla="*/ 458787 h 458787"/>
              <a:gd name="connsiteX2" fmla="*/ 846137 w 846137"/>
              <a:gd name="connsiteY2" fmla="*/ 0 h 458787"/>
              <a:gd name="connsiteX3" fmla="*/ 0 w 846137"/>
              <a:gd name="connsiteY3" fmla="*/ 0 h 458787"/>
              <a:gd name="connsiteX4" fmla="*/ 0 w 846137"/>
              <a:gd name="connsiteY4" fmla="*/ 458787 h 458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6137" h="458787">
                <a:moveTo>
                  <a:pt x="0" y="458787"/>
                </a:moveTo>
                <a:lnTo>
                  <a:pt x="846137" y="458787"/>
                </a:lnTo>
                <a:lnTo>
                  <a:pt x="846137" y="0"/>
                </a:lnTo>
                <a:lnTo>
                  <a:pt x="0" y="0"/>
                </a:lnTo>
                <a:lnTo>
                  <a:pt x="0" y="458787"/>
                </a:lnTo>
              </a:path>
            </a:pathLst>
          </a:custGeom>
          <a:solidFill>
            <a:srgbClr val="99CC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965005" y="3371144"/>
            <a:ext cx="88900" cy="954088"/>
          </a:xfrm>
          <a:custGeom>
            <a:avLst/>
            <a:gdLst>
              <a:gd name="connsiteX0" fmla="*/ 82550 w 88900"/>
              <a:gd name="connsiteY0" fmla="*/ 947801 h 954151"/>
              <a:gd name="connsiteX1" fmla="*/ 44450 w 88900"/>
              <a:gd name="connsiteY1" fmla="*/ 869315 h 954151"/>
              <a:gd name="connsiteX2" fmla="*/ 44450 w 88900"/>
              <a:gd name="connsiteY2" fmla="*/ 555497 h 954151"/>
              <a:gd name="connsiteX3" fmla="*/ 6350 w 88900"/>
              <a:gd name="connsiteY3" fmla="*/ 477011 h 954151"/>
              <a:gd name="connsiteX4" fmla="*/ 44450 w 88900"/>
              <a:gd name="connsiteY4" fmla="*/ 398653 h 954151"/>
              <a:gd name="connsiteX5" fmla="*/ 44450 w 88900"/>
              <a:gd name="connsiteY5" fmla="*/ 84835 h 954151"/>
              <a:gd name="connsiteX6" fmla="*/ 82550 w 88900"/>
              <a:gd name="connsiteY6" fmla="*/ 6350 h 954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8900" h="954151">
                <a:moveTo>
                  <a:pt x="82550" y="947801"/>
                </a:moveTo>
                <a:cubicBezTo>
                  <a:pt x="61467" y="947801"/>
                  <a:pt x="44450" y="912621"/>
                  <a:pt x="44450" y="869315"/>
                </a:cubicBezTo>
                <a:lnTo>
                  <a:pt x="44450" y="555497"/>
                </a:lnTo>
                <a:cubicBezTo>
                  <a:pt x="44450" y="512190"/>
                  <a:pt x="27432" y="477011"/>
                  <a:pt x="6350" y="477011"/>
                </a:cubicBezTo>
                <a:cubicBezTo>
                  <a:pt x="27432" y="477011"/>
                  <a:pt x="44450" y="441959"/>
                  <a:pt x="44450" y="398653"/>
                </a:cubicBezTo>
                <a:lnTo>
                  <a:pt x="44450" y="84835"/>
                </a:lnTo>
                <a:cubicBezTo>
                  <a:pt x="44450" y="41528"/>
                  <a:pt x="61467" y="6350"/>
                  <a:pt x="825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5960368" y="3369557"/>
            <a:ext cx="88900" cy="955675"/>
          </a:xfrm>
          <a:custGeom>
            <a:avLst/>
            <a:gdLst>
              <a:gd name="connsiteX0" fmla="*/ 6350 w 88900"/>
              <a:gd name="connsiteY0" fmla="*/ 6350 h 955675"/>
              <a:gd name="connsiteX1" fmla="*/ 44450 w 88900"/>
              <a:gd name="connsiteY1" fmla="*/ 84835 h 955675"/>
              <a:gd name="connsiteX2" fmla="*/ 44450 w 88900"/>
              <a:gd name="connsiteY2" fmla="*/ 399160 h 955675"/>
              <a:gd name="connsiteX3" fmla="*/ 82550 w 88900"/>
              <a:gd name="connsiteY3" fmla="*/ 477773 h 955675"/>
              <a:gd name="connsiteX4" fmla="*/ 44450 w 88900"/>
              <a:gd name="connsiteY4" fmla="*/ 556386 h 955675"/>
              <a:gd name="connsiteX5" fmla="*/ 44450 w 88900"/>
              <a:gd name="connsiteY5" fmla="*/ 870711 h 955675"/>
              <a:gd name="connsiteX6" fmla="*/ 6350 w 88900"/>
              <a:gd name="connsiteY6" fmla="*/ 949325 h 955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8900" h="955675">
                <a:moveTo>
                  <a:pt x="6350" y="6350"/>
                </a:moveTo>
                <a:cubicBezTo>
                  <a:pt x="27304" y="6350"/>
                  <a:pt x="44450" y="41528"/>
                  <a:pt x="44450" y="84835"/>
                </a:cubicBezTo>
                <a:lnTo>
                  <a:pt x="44450" y="399160"/>
                </a:lnTo>
                <a:cubicBezTo>
                  <a:pt x="44450" y="442595"/>
                  <a:pt x="61467" y="477773"/>
                  <a:pt x="82550" y="477773"/>
                </a:cubicBezTo>
                <a:cubicBezTo>
                  <a:pt x="61467" y="477773"/>
                  <a:pt x="44450" y="512952"/>
                  <a:pt x="44450" y="556386"/>
                </a:cubicBezTo>
                <a:lnTo>
                  <a:pt x="44450" y="870711"/>
                </a:lnTo>
                <a:cubicBezTo>
                  <a:pt x="44450" y="914019"/>
                  <a:pt x="27304" y="949325"/>
                  <a:pt x="6350" y="9493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1830" y="2412294"/>
            <a:ext cx="4191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79130" y="3136194"/>
            <a:ext cx="3937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79130" y="5079294"/>
            <a:ext cx="3556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9030" y="1535994"/>
            <a:ext cx="11430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28630" y="3212394"/>
            <a:ext cx="50800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2230" y="1497894"/>
            <a:ext cx="10033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87730" y="1497894"/>
            <a:ext cx="11430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1930" y="3136194"/>
            <a:ext cx="4191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14630" y="3783894"/>
            <a:ext cx="419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1"/>
          <p:cNvSpPr txBox="1">
            <a:spLocks noChangeArrowheads="1"/>
          </p:cNvSpPr>
          <p:nvPr/>
        </p:nvSpPr>
        <p:spPr bwMode="auto">
          <a:xfrm>
            <a:off x="1583630" y="3872794"/>
            <a:ext cx="718145" cy="48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1905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tabLst>
                <a:tab pos="1905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tabLst>
                <a:tab pos="1905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tabLst>
                <a:tab pos="1905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tabLst>
                <a:tab pos="1905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05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05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05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905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银行客户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投诉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1"/>
          <p:cNvSpPr txBox="1">
            <a:spLocks noChangeArrowheads="1"/>
          </p:cNvSpPr>
          <p:nvPr/>
        </p:nvSpPr>
        <p:spPr bwMode="auto">
          <a:xfrm>
            <a:off x="4441130" y="1751894"/>
            <a:ext cx="3937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5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本体</a:t>
            </a:r>
            <a:endParaRPr lang="en-US" altLang="zh-CN" sz="15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1"/>
          <p:cNvSpPr txBox="1">
            <a:spLocks noChangeArrowheads="1"/>
          </p:cNvSpPr>
          <p:nvPr/>
        </p:nvSpPr>
        <p:spPr bwMode="auto">
          <a:xfrm>
            <a:off x="7120830" y="1713794"/>
            <a:ext cx="3937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要素</a:t>
            </a:r>
          </a:p>
        </p:txBody>
      </p:sp>
      <p:sp>
        <p:nvSpPr>
          <p:cNvPr id="42" name="TextBox 1"/>
          <p:cNvSpPr txBox="1">
            <a:spLocks noChangeArrowheads="1"/>
          </p:cNvSpPr>
          <p:nvPr/>
        </p:nvSpPr>
        <p:spPr bwMode="auto">
          <a:xfrm>
            <a:off x="9279830" y="1713794"/>
            <a:ext cx="3937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2000"/>
              </a:lnSpc>
            </a:pPr>
            <a:r>
              <a:rPr lang="en-US" altLang="zh-CN" sz="15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概念</a:t>
            </a:r>
          </a:p>
        </p:txBody>
      </p:sp>
      <p:sp>
        <p:nvSpPr>
          <p:cNvPr id="43" name="TextBox 1"/>
          <p:cNvSpPr txBox="1">
            <a:spLocks noChangeArrowheads="1"/>
          </p:cNvSpPr>
          <p:nvPr/>
        </p:nvSpPr>
        <p:spPr bwMode="auto">
          <a:xfrm>
            <a:off x="2866330" y="2374194"/>
            <a:ext cx="7239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762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tabLst>
                <a:tab pos="762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tabLst>
                <a:tab pos="762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tabLst>
                <a:tab pos="762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tabLst>
                <a:tab pos="762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理财产品</a:t>
            </a:r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2100"/>
              </a:lnSpc>
            </a:pP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网点服务</a:t>
            </a:r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900"/>
              </a:lnSpc>
            </a:pPr>
            <a:r>
              <a:rPr lang="en-US" altLang="zh-CN"/>
              <a:t>	</a:t>
            </a: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银行卡</a:t>
            </a:r>
          </a:p>
        </p:txBody>
      </p:sp>
      <p:sp>
        <p:nvSpPr>
          <p:cNvPr id="44" name="TextBox 1"/>
          <p:cNvSpPr txBox="1">
            <a:spLocks noChangeArrowheads="1"/>
          </p:cNvSpPr>
          <p:nvPr/>
        </p:nvSpPr>
        <p:spPr bwMode="auto">
          <a:xfrm>
            <a:off x="6536630" y="3034594"/>
            <a:ext cx="7747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对象要素</a:t>
            </a:r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2000"/>
              </a:lnSpc>
            </a:pPr>
            <a:r>
              <a:rPr lang="en-US" altLang="zh-CN"/>
              <a:t>	</a:t>
            </a: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属性要素</a:t>
            </a:r>
          </a:p>
        </p:txBody>
      </p:sp>
      <p:sp>
        <p:nvSpPr>
          <p:cNvPr id="45" name="TextBox 1"/>
          <p:cNvSpPr txBox="1">
            <a:spLocks noChangeArrowheads="1"/>
          </p:cNvSpPr>
          <p:nvPr/>
        </p:nvSpPr>
        <p:spPr bwMode="auto">
          <a:xfrm>
            <a:off x="7552630" y="2539294"/>
            <a:ext cx="7239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127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tabLst>
                <a:tab pos="127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tabLst>
                <a:tab pos="127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70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柜员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保安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保洁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大堂经理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行长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600"/>
              </a:lnSpc>
            </a:pPr>
            <a:r>
              <a:rPr lang="en-US" altLang="zh-CN" dirty="0"/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态度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dirty="0"/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dirty="0"/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业务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500"/>
              </a:lnSpc>
            </a:pPr>
            <a:r>
              <a:rPr lang="en-US" altLang="zh-CN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</a:rPr>
              <a:t>……</a:t>
            </a:r>
          </a:p>
        </p:txBody>
      </p:sp>
      <p:sp>
        <p:nvSpPr>
          <p:cNvPr id="46" name="TextBox 1"/>
          <p:cNvSpPr txBox="1">
            <a:spLocks noChangeArrowheads="1"/>
          </p:cNvSpPr>
          <p:nvPr/>
        </p:nvSpPr>
        <p:spPr bwMode="auto">
          <a:xfrm>
            <a:off x="8771830" y="3707694"/>
            <a:ext cx="7239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评价概念</a:t>
            </a:r>
          </a:p>
        </p:txBody>
      </p:sp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9800530" y="2983794"/>
            <a:ext cx="4572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好</a:t>
            </a:r>
          </a:p>
          <a:p>
            <a:pPr>
              <a:lnSpc>
                <a:spcPts val="16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快</a:t>
            </a:r>
          </a:p>
          <a:p>
            <a:pPr>
              <a:lnSpc>
                <a:spcPts val="17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热情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熟练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故障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充足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100"/>
              </a:lnSpc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48" name="TextBox 1"/>
          <p:cNvSpPr txBox="1">
            <a:spLocks noChangeArrowheads="1"/>
          </p:cNvSpPr>
          <p:nvPr/>
        </p:nvSpPr>
        <p:spPr bwMode="auto">
          <a:xfrm>
            <a:off x="4098230" y="3123494"/>
            <a:ext cx="769938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381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tabLst>
                <a:tab pos="381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tabLst>
                <a:tab pos="381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tabLst>
                <a:tab pos="381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tabLst>
                <a:tab pos="381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81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服务窗口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</a:pP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工作人员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dirty="0"/>
              <a:t>	</a:t>
            </a:r>
            <a:r>
              <a:rPr lang="zh-CN" altLang="en-US" sz="1400" dirty="0">
                <a:solidFill>
                  <a:srgbClr val="000000"/>
                </a:solidFill>
                <a:latin typeface="微软雅黑" pitchFamily="34" charset="-122"/>
              </a:rPr>
              <a:t>自助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机具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1"/>
          <p:cNvSpPr txBox="1">
            <a:spLocks noChangeArrowheads="1"/>
          </p:cNvSpPr>
          <p:nvPr/>
        </p:nvSpPr>
        <p:spPr bwMode="auto">
          <a:xfrm>
            <a:off x="2853630" y="5282494"/>
            <a:ext cx="20256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12827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tabLst>
                <a:tab pos="12827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tabLst>
                <a:tab pos="12827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tabLst>
                <a:tab pos="12827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tabLst>
                <a:tab pos="12827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zh-CN" altLang="en-US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自助</a:t>
            </a: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  <a:p>
            <a:pPr>
              <a:lnSpc>
                <a:spcPts val="1000"/>
              </a:lnSpc>
            </a:pPr>
            <a:endParaRPr lang="en-US" altLang="zh-CN"/>
          </a:p>
          <a:p>
            <a:pPr>
              <a:lnSpc>
                <a:spcPts val="2500"/>
              </a:lnSpc>
            </a:pPr>
            <a:r>
              <a:rPr lang="en-US" altLang="zh-CN"/>
              <a:t>	</a:t>
            </a:r>
            <a:r>
              <a:rPr lang="en-US" altLang="zh-CN" sz="1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电子银行</a:t>
            </a:r>
          </a:p>
        </p:txBody>
      </p:sp>
      <p:sp>
        <p:nvSpPr>
          <p:cNvPr id="50" name="TextBox 1"/>
          <p:cNvSpPr txBox="1">
            <a:spLocks noChangeArrowheads="1"/>
          </p:cNvSpPr>
          <p:nvPr/>
        </p:nvSpPr>
        <p:spPr bwMode="auto">
          <a:xfrm>
            <a:off x="5050730" y="3428294"/>
            <a:ext cx="901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" algn="l"/>
              </a:tabLs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zh-CN" sz="1400" dirty="0" err="1">
                <a:solidFill>
                  <a:srgbClr val="CC3300"/>
                </a:solidFill>
                <a:latin typeface="微软雅黑" pitchFamily="34" charset="-122"/>
                <a:ea typeface="微软雅黑" pitchFamily="34" charset="-122"/>
              </a:rPr>
              <a:t>挖掘表达式</a:t>
            </a:r>
            <a:endParaRPr lang="en-US" altLang="zh-CN" sz="1400" dirty="0">
              <a:solidFill>
                <a:srgbClr val="CC33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900"/>
              </a:lnSpc>
            </a:pPr>
            <a:r>
              <a:rPr lang="en-US" altLang="zh-CN" dirty="0"/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对象要素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600"/>
              </a:lnSpc>
            </a:pPr>
            <a:r>
              <a:rPr lang="en-US" altLang="zh-CN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属性要素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1700"/>
              </a:lnSpc>
            </a:pPr>
            <a:r>
              <a:rPr lang="en-US" altLang="zh-CN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</a:rPr>
              <a:t>+</a:t>
            </a:r>
            <a:r>
              <a:rPr lang="en-US" altLang="zh-CN" sz="1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评价概念</a:t>
            </a:r>
            <a:endParaRPr lang="en-US" altLang="zh-CN" sz="1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26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983432" y="404664"/>
            <a:ext cx="8352928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defRPr sz="220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+mj-lt"/>
                <a:ea typeface="+mj-ea"/>
              </a:rPr>
              <a:t>客服投诉业务</a:t>
            </a:r>
            <a:r>
              <a:rPr lang="zh-CN" altLang="en-US" sz="2800" b="1" dirty="0" smtClean="0">
                <a:solidFill>
                  <a:schemeClr val="tx1"/>
                </a:solidFill>
                <a:latin typeface="+mj-lt"/>
                <a:ea typeface="+mj-ea"/>
              </a:rPr>
              <a:t>建模</a:t>
            </a:r>
            <a:r>
              <a:rPr lang="zh-CN" altLang="en-US" sz="2800" b="1" dirty="0">
                <a:solidFill>
                  <a:schemeClr val="tx1"/>
                </a:solidFill>
                <a:latin typeface="+mj-lt"/>
                <a:ea typeface="+mj-ea"/>
              </a:rPr>
              <a:t>展示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7278" y="1458925"/>
            <a:ext cx="9144000" cy="40126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6790" y="1124744"/>
            <a:ext cx="8677275" cy="3914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806" y="1306860"/>
            <a:ext cx="8610600" cy="3876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4822" y="1494309"/>
            <a:ext cx="8639175" cy="3905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58838" y="1763291"/>
            <a:ext cx="86296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85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workspace\建行客服截图\捕获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43" t="7957" r="11646" b="13106"/>
          <a:stretch>
            <a:fillRect/>
          </a:stretch>
        </p:blipFill>
        <p:spPr bwMode="auto">
          <a:xfrm>
            <a:off x="6168082" y="1000702"/>
            <a:ext cx="38163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D:\workspace\建行客服截图\捕获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5408" y="3881022"/>
            <a:ext cx="3386137" cy="250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1"/>
          <p:cNvSpPr>
            <a:spLocks noChangeArrowheads="1"/>
          </p:cNvSpPr>
          <p:nvPr/>
        </p:nvSpPr>
        <p:spPr bwMode="auto">
          <a:xfrm>
            <a:off x="1126152" y="1446430"/>
            <a:ext cx="2952750" cy="17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spcBef>
                <a:spcPct val="30000"/>
              </a:spcBef>
              <a:buFont typeface="Arial" charset="0"/>
              <a:buChar char="•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客户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投诉分类</a:t>
            </a:r>
          </a:p>
          <a:p>
            <a:pPr marL="685800" lvl="1" indent="-228600" eaLnBrk="1" hangingPunct="1">
              <a:spcBef>
                <a:spcPct val="30000"/>
              </a:spcBef>
              <a:buFont typeface="Arial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正确率：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85%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以上</a:t>
            </a:r>
          </a:p>
          <a:p>
            <a:pPr marL="685800" lvl="1" indent="-228600" eaLnBrk="1" hangingPunct="1">
              <a:spcBef>
                <a:spcPct val="30000"/>
              </a:spcBef>
              <a:buFont typeface="Arial" charset="0"/>
              <a:buChar char="•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召回率：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97.33%</a:t>
            </a:r>
            <a:endParaRPr lang="zh-CN" altLang="en-US" sz="1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华文楷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03018" y="1432750"/>
            <a:ext cx="2643206" cy="1148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1" hangingPunct="1">
              <a:spcBef>
                <a:spcPct val="30000"/>
              </a:spcBef>
              <a:buFont typeface="Arial" charset="0"/>
              <a:buChar char="•"/>
              <a:defRPr/>
            </a:pPr>
            <a:r>
              <a:rPr lang="en-US" altLang="zh-CN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TOP3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的客户投诉原因</a:t>
            </a:r>
            <a:endParaRPr lang="en-US" altLang="zh-CN" sz="1400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华文楷体" pitchFamily="2" charset="-122"/>
            </a:endParaRPr>
          </a:p>
          <a:p>
            <a:pPr marL="685800" lvl="1" indent="-228600" eaLnBrk="1" hangingPunct="1">
              <a:spcBef>
                <a:spcPct val="30000"/>
              </a:spcBef>
              <a:buFont typeface="Arial" charset="0"/>
              <a:buChar char="•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账务核实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  <a:sym typeface="华文楷体" pitchFamily="2" charset="-122"/>
            </a:endParaRPr>
          </a:p>
          <a:p>
            <a:pPr marL="685800" lvl="1" indent="-228600" eaLnBrk="1" hangingPunct="1">
              <a:spcBef>
                <a:spcPct val="30000"/>
              </a:spcBef>
              <a:buFont typeface="Arial" charset="0"/>
              <a:buChar char="•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投诉短信问题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  <a:sym typeface="华文楷体" pitchFamily="2" charset="-122"/>
            </a:endParaRPr>
          </a:p>
          <a:p>
            <a:pPr marL="685800" lvl="1" indent="-228600" eaLnBrk="1" hangingPunct="1">
              <a:spcBef>
                <a:spcPct val="30000"/>
              </a:spcBef>
              <a:buFont typeface="Arial" charset="0"/>
              <a:buChar char="•"/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  <a:sym typeface="华文楷体" pitchFamily="2" charset="-122"/>
              </a:rPr>
              <a:t>投诉收费标准</a:t>
            </a:r>
            <a:endParaRPr lang="zh-CN" altLang="en-US" sz="1400" dirty="0">
              <a:latin typeface="微软雅黑" pitchFamily="34" charset="-122"/>
              <a:ea typeface="微软雅黑" pitchFamily="34" charset="-122"/>
              <a:sym typeface="华文楷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12598" y="782783"/>
            <a:ext cx="2428892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投诉分类（二级）</a:t>
            </a:r>
            <a:endParaRPr lang="zh-CN" altLang="en-US" sz="12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12598" y="3809014"/>
            <a:ext cx="2428892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投诉原因排行</a:t>
            </a:r>
            <a:endParaRPr lang="zh-CN" altLang="en-US" sz="12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0707" y="3540823"/>
            <a:ext cx="40386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2412004" y="3088364"/>
            <a:ext cx="2428892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投诉地域分布</a:t>
            </a:r>
            <a:endParaRPr lang="zh-CN" altLang="en-US" sz="12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43472" y="370164"/>
            <a:ext cx="5955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latin typeface="+mj-lt"/>
                <a:ea typeface="+mj-ea"/>
                <a:cs typeface="+mj-cs"/>
              </a:rPr>
              <a:t>客服投诉热点分析（分析挖掘结果）</a:t>
            </a:r>
          </a:p>
        </p:txBody>
      </p:sp>
    </p:spTree>
    <p:extLst>
      <p:ext uri="{BB962C8B-B14F-4D97-AF65-F5344CB8AC3E}">
        <p14:creationId xmlns:p14="http://schemas.microsoft.com/office/powerpoint/2010/main" xmlns="" val="100281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27448" y="385500"/>
            <a:ext cx="2449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>
                <a:latin typeface="+mj-lt"/>
                <a:ea typeface="+mj-ea"/>
                <a:cs typeface="+mj-cs"/>
              </a:rPr>
              <a:t> 投诉分类热度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2054" y="1350313"/>
            <a:ext cx="7876190" cy="3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8242" y="1340768"/>
            <a:ext cx="7876190" cy="360000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2096070" y="4734289"/>
            <a:ext cx="7200800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在三元组热度数据中，对分行及处室的业务分类进行对比分析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分行投诉问题集中于工作人员业务不熟练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室投诉问题集中于账务异议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528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99456" y="404664"/>
            <a:ext cx="2406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dirty="0"/>
              <a:t> </a:t>
            </a:r>
            <a:r>
              <a:rPr lang="zh-CN" altLang="en-US" sz="2800" b="1" dirty="0">
                <a:latin typeface="+mj-lt"/>
                <a:ea typeface="+mj-ea"/>
                <a:cs typeface="+mj-cs"/>
              </a:rPr>
              <a:t>投诉分类趋势</a:t>
            </a:r>
          </a:p>
        </p:txBody>
      </p:sp>
      <p:sp>
        <p:nvSpPr>
          <p:cNvPr id="7" name="文本占位符 6"/>
          <p:cNvSpPr txBox="1">
            <a:spLocks/>
          </p:cNvSpPr>
          <p:nvPr/>
        </p:nvSpPr>
        <p:spPr>
          <a:xfrm>
            <a:off x="2661790" y="5156792"/>
            <a:ext cx="8186738" cy="12965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CN" sz="1600" dirty="0" smtClean="0"/>
              <a:t>1-9</a:t>
            </a:r>
            <a:r>
              <a:rPr lang="zh-CN" altLang="en-US" sz="1600" dirty="0" smtClean="0"/>
              <a:t>月趋势平缓，春节期间投诉低量下跌</a:t>
            </a:r>
          </a:p>
          <a:p>
            <a:pPr marL="285750" indent="-285750"/>
            <a:r>
              <a:rPr lang="en-US" altLang="zh-CN" sz="1600" dirty="0" smtClean="0"/>
              <a:t>2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日及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19</a:t>
            </a:r>
            <a:r>
              <a:rPr lang="zh-CN" altLang="en-US" sz="1600" dirty="0" smtClean="0"/>
              <a:t>日，投诉量达到低点，节前节后投诉量突增</a:t>
            </a:r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5090" y="1190161"/>
            <a:ext cx="8363234" cy="38226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1380" y="1277056"/>
            <a:ext cx="8496944" cy="3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756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derry\Documents\Tencent Files\84553715\FileRecv\投诉单-云图top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9916" y="1268360"/>
            <a:ext cx="78105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9536" y="1556792"/>
            <a:ext cx="7876190" cy="3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96274" y="1844824"/>
            <a:ext cx="7876190" cy="3600000"/>
          </a:xfrm>
          <a:prstGeom prst="rect">
            <a:avLst/>
          </a:prstGeom>
        </p:spPr>
      </p:pic>
      <p:sp>
        <p:nvSpPr>
          <p:cNvPr id="7" name="文本占位符 6"/>
          <p:cNvSpPr txBox="1">
            <a:spLocks/>
          </p:cNvSpPr>
          <p:nvPr/>
        </p:nvSpPr>
        <p:spPr>
          <a:xfrm>
            <a:off x="1981200" y="5228800"/>
            <a:ext cx="7139136" cy="9365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各类投诉，以渠道管理投诉居多，春节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，投诉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增幅普遍上涨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，渠道管理投诉量达到峰值</a:t>
            </a:r>
            <a:endParaRPr lang="en-US" altLang="zh-HK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5440" y="435329"/>
            <a:ext cx="2767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dirty="0"/>
              <a:t> </a:t>
            </a:r>
            <a:r>
              <a:rPr lang="zh-CN" altLang="en-US" sz="2800" b="1" dirty="0" smtClean="0">
                <a:latin typeface="+mj-lt"/>
                <a:ea typeface="+mj-ea"/>
                <a:cs typeface="+mj-cs"/>
              </a:rPr>
              <a:t>投诉三元组趋势</a:t>
            </a:r>
            <a:endParaRPr lang="zh-CN" altLang="en-US" sz="28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80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2299" y="2125177"/>
            <a:ext cx="3391681" cy="2607647"/>
            <a:chOff x="0" y="1810509"/>
            <a:chExt cx="3729422" cy="2792177"/>
          </a:xfrm>
        </p:grpSpPr>
        <p:sp>
          <p:nvSpPr>
            <p:cNvPr id="6" name="Shape 436"/>
            <p:cNvSpPr/>
            <p:nvPr/>
          </p:nvSpPr>
          <p:spPr>
            <a:xfrm>
              <a:off x="0" y="1810509"/>
              <a:ext cx="1949003" cy="279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14789" y="1930"/>
                    <a:pt x="10080" y="6039"/>
                    <a:pt x="10080" y="10800"/>
                  </a:cubicBezTo>
                  <a:cubicBezTo>
                    <a:pt x="10080" y="15555"/>
                    <a:pt x="14789" y="19670"/>
                    <a:pt x="21600" y="21600"/>
                  </a:cubicBezTo>
                  <a:close/>
                </a:path>
              </a:pathLst>
            </a:custGeom>
            <a:solidFill>
              <a:srgbClr val="0D79CA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" name="Shape 454"/>
            <p:cNvSpPr/>
            <p:nvPr/>
          </p:nvSpPr>
          <p:spPr>
            <a:xfrm>
              <a:off x="1257580" y="1995039"/>
              <a:ext cx="2471842" cy="2416835"/>
            </a:xfrm>
            <a:prstGeom prst="ellipse">
              <a:avLst/>
            </a:prstGeom>
            <a:solidFill>
              <a:srgbClr val="0D79CA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8" name="Shape 455"/>
            <p:cNvSpPr/>
            <p:nvPr/>
          </p:nvSpPr>
          <p:spPr>
            <a:xfrm>
              <a:off x="1975155" y="2316024"/>
              <a:ext cx="982652" cy="81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9590" y="18832"/>
                  </a:moveTo>
                  <a:lnTo>
                    <a:pt x="11886" y="18832"/>
                  </a:lnTo>
                  <a:lnTo>
                    <a:pt x="12689" y="20268"/>
                  </a:lnTo>
                  <a:lnTo>
                    <a:pt x="8911" y="20268"/>
                  </a:lnTo>
                  <a:lnTo>
                    <a:pt x="9590" y="18832"/>
                  </a:lnTo>
                  <a:close/>
                  <a:moveTo>
                    <a:pt x="6050" y="677"/>
                  </a:moveTo>
                  <a:lnTo>
                    <a:pt x="6604" y="1055"/>
                  </a:lnTo>
                  <a:cubicBezTo>
                    <a:pt x="6638" y="1079"/>
                    <a:pt x="6661" y="1091"/>
                    <a:pt x="6684" y="1116"/>
                  </a:cubicBezTo>
                  <a:lnTo>
                    <a:pt x="11659" y="434"/>
                  </a:lnTo>
                  <a:cubicBezTo>
                    <a:pt x="11535" y="142"/>
                    <a:pt x="11241" y="-41"/>
                    <a:pt x="10890" y="8"/>
                  </a:cubicBezTo>
                  <a:lnTo>
                    <a:pt x="6050" y="677"/>
                  </a:lnTo>
                  <a:close/>
                  <a:moveTo>
                    <a:pt x="5394" y="836"/>
                  </a:moveTo>
                  <a:lnTo>
                    <a:pt x="6333" y="1481"/>
                  </a:lnTo>
                  <a:cubicBezTo>
                    <a:pt x="6469" y="1578"/>
                    <a:pt x="6582" y="1846"/>
                    <a:pt x="6582" y="2090"/>
                  </a:cubicBezTo>
                  <a:lnTo>
                    <a:pt x="6582" y="11368"/>
                  </a:lnTo>
                  <a:cubicBezTo>
                    <a:pt x="6582" y="11611"/>
                    <a:pt x="6469" y="11721"/>
                    <a:pt x="6333" y="11636"/>
                  </a:cubicBezTo>
                  <a:lnTo>
                    <a:pt x="5394" y="10990"/>
                  </a:lnTo>
                  <a:cubicBezTo>
                    <a:pt x="5247" y="10893"/>
                    <a:pt x="5134" y="10613"/>
                    <a:pt x="5134" y="10382"/>
                  </a:cubicBezTo>
                  <a:lnTo>
                    <a:pt x="5134" y="1091"/>
                  </a:lnTo>
                  <a:cubicBezTo>
                    <a:pt x="5134" y="860"/>
                    <a:pt x="5247" y="738"/>
                    <a:pt x="5394" y="836"/>
                  </a:cubicBezTo>
                  <a:close/>
                  <a:moveTo>
                    <a:pt x="9273" y="3709"/>
                  </a:moveTo>
                  <a:lnTo>
                    <a:pt x="9827" y="4099"/>
                  </a:lnTo>
                  <a:cubicBezTo>
                    <a:pt x="9861" y="4111"/>
                    <a:pt x="9884" y="4135"/>
                    <a:pt x="9918" y="4160"/>
                  </a:cubicBezTo>
                  <a:lnTo>
                    <a:pt x="14883" y="3478"/>
                  </a:lnTo>
                  <a:cubicBezTo>
                    <a:pt x="14758" y="3173"/>
                    <a:pt x="14464" y="3003"/>
                    <a:pt x="14125" y="3039"/>
                  </a:cubicBezTo>
                  <a:lnTo>
                    <a:pt x="9273" y="3709"/>
                  </a:lnTo>
                  <a:close/>
                  <a:moveTo>
                    <a:pt x="8617" y="3880"/>
                  </a:moveTo>
                  <a:lnTo>
                    <a:pt x="9556" y="4525"/>
                  </a:lnTo>
                  <a:cubicBezTo>
                    <a:pt x="9692" y="4610"/>
                    <a:pt x="9805" y="4890"/>
                    <a:pt x="9805" y="5122"/>
                  </a:cubicBezTo>
                  <a:lnTo>
                    <a:pt x="9805" y="14412"/>
                  </a:lnTo>
                  <a:cubicBezTo>
                    <a:pt x="9805" y="14643"/>
                    <a:pt x="9692" y="14765"/>
                    <a:pt x="9556" y="14667"/>
                  </a:cubicBezTo>
                  <a:lnTo>
                    <a:pt x="8617" y="14022"/>
                  </a:lnTo>
                  <a:cubicBezTo>
                    <a:pt x="8482" y="13925"/>
                    <a:pt x="8369" y="13657"/>
                    <a:pt x="8369" y="13413"/>
                  </a:cubicBezTo>
                  <a:lnTo>
                    <a:pt x="8369" y="4135"/>
                  </a:lnTo>
                  <a:cubicBezTo>
                    <a:pt x="8369" y="3892"/>
                    <a:pt x="8482" y="3782"/>
                    <a:pt x="8617" y="3880"/>
                  </a:cubicBezTo>
                  <a:close/>
                  <a:moveTo>
                    <a:pt x="10268" y="4927"/>
                  </a:moveTo>
                  <a:lnTo>
                    <a:pt x="15471" y="4208"/>
                  </a:lnTo>
                  <a:cubicBezTo>
                    <a:pt x="15912" y="4148"/>
                    <a:pt x="16285" y="4464"/>
                    <a:pt x="16285" y="4927"/>
                  </a:cubicBezTo>
                  <a:lnTo>
                    <a:pt x="16285" y="12914"/>
                  </a:lnTo>
                  <a:cubicBezTo>
                    <a:pt x="16285" y="13377"/>
                    <a:pt x="15912" y="13803"/>
                    <a:pt x="15471" y="13864"/>
                  </a:cubicBezTo>
                  <a:lnTo>
                    <a:pt x="10268" y="14582"/>
                  </a:lnTo>
                  <a:lnTo>
                    <a:pt x="10268" y="4927"/>
                  </a:lnTo>
                  <a:close/>
                  <a:moveTo>
                    <a:pt x="11264" y="6230"/>
                  </a:moveTo>
                  <a:lnTo>
                    <a:pt x="15335" y="5669"/>
                  </a:lnTo>
                  <a:lnTo>
                    <a:pt x="15335" y="7642"/>
                  </a:lnTo>
                  <a:lnTo>
                    <a:pt x="11264" y="8202"/>
                  </a:lnTo>
                  <a:lnTo>
                    <a:pt x="11264" y="6230"/>
                  </a:lnTo>
                  <a:close/>
                  <a:moveTo>
                    <a:pt x="7034" y="1883"/>
                  </a:moveTo>
                  <a:lnTo>
                    <a:pt x="12236" y="1164"/>
                  </a:lnTo>
                  <a:cubicBezTo>
                    <a:pt x="12689" y="1104"/>
                    <a:pt x="13062" y="1432"/>
                    <a:pt x="13062" y="1883"/>
                  </a:cubicBezTo>
                  <a:lnTo>
                    <a:pt x="13062" y="2114"/>
                  </a:lnTo>
                  <a:lnTo>
                    <a:pt x="8131" y="2796"/>
                  </a:lnTo>
                  <a:cubicBezTo>
                    <a:pt x="7781" y="2906"/>
                    <a:pt x="7645" y="3149"/>
                    <a:pt x="7656" y="3648"/>
                  </a:cubicBezTo>
                  <a:lnTo>
                    <a:pt x="7656" y="11453"/>
                  </a:lnTo>
                  <a:lnTo>
                    <a:pt x="7034" y="11538"/>
                  </a:lnTo>
                  <a:lnTo>
                    <a:pt x="7034" y="1883"/>
                  </a:lnTo>
                  <a:close/>
                  <a:moveTo>
                    <a:pt x="3234" y="6412"/>
                  </a:moveTo>
                  <a:lnTo>
                    <a:pt x="4275" y="6412"/>
                  </a:lnTo>
                  <a:lnTo>
                    <a:pt x="4275" y="4598"/>
                  </a:lnTo>
                  <a:lnTo>
                    <a:pt x="3314" y="4598"/>
                  </a:lnTo>
                  <a:cubicBezTo>
                    <a:pt x="2431" y="4598"/>
                    <a:pt x="1719" y="5377"/>
                    <a:pt x="1719" y="6327"/>
                  </a:cubicBezTo>
                  <a:lnTo>
                    <a:pt x="1719" y="15958"/>
                  </a:lnTo>
                  <a:cubicBezTo>
                    <a:pt x="1719" y="16737"/>
                    <a:pt x="2205" y="17407"/>
                    <a:pt x="2872" y="17614"/>
                  </a:cubicBezTo>
                  <a:lnTo>
                    <a:pt x="0" y="20061"/>
                  </a:lnTo>
                  <a:lnTo>
                    <a:pt x="0" y="21559"/>
                  </a:lnTo>
                  <a:lnTo>
                    <a:pt x="21600" y="21559"/>
                  </a:lnTo>
                  <a:lnTo>
                    <a:pt x="21600" y="20061"/>
                  </a:lnTo>
                  <a:lnTo>
                    <a:pt x="18524" y="17638"/>
                  </a:lnTo>
                  <a:cubicBezTo>
                    <a:pt x="19236" y="17468"/>
                    <a:pt x="19768" y="16774"/>
                    <a:pt x="19768" y="15958"/>
                  </a:cubicBezTo>
                  <a:lnTo>
                    <a:pt x="19768" y="6327"/>
                  </a:lnTo>
                  <a:cubicBezTo>
                    <a:pt x="19768" y="5377"/>
                    <a:pt x="19055" y="4598"/>
                    <a:pt x="18173" y="4598"/>
                  </a:cubicBezTo>
                  <a:lnTo>
                    <a:pt x="17223" y="4598"/>
                  </a:lnTo>
                  <a:lnTo>
                    <a:pt x="17223" y="6412"/>
                  </a:lnTo>
                  <a:lnTo>
                    <a:pt x="18253" y="6412"/>
                  </a:lnTo>
                  <a:lnTo>
                    <a:pt x="18253" y="16226"/>
                  </a:lnTo>
                  <a:lnTo>
                    <a:pt x="3234" y="16226"/>
                  </a:lnTo>
                  <a:lnTo>
                    <a:pt x="3234" y="641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0" name="Shape 456"/>
            <p:cNvSpPr/>
            <p:nvPr/>
          </p:nvSpPr>
          <p:spPr>
            <a:xfrm>
              <a:off x="1857392" y="3330757"/>
              <a:ext cx="1218180" cy="57153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4405" tIns="54405" rIns="54405" bIns="54405">
              <a:spAutoFit/>
            </a:bodyPr>
            <a:lstStyle>
              <a:lvl1pPr algn="just">
                <a:defRPr sz="3000" b="1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dirty="0" err="1"/>
                <a:t>目录</a:t>
              </a:r>
              <a:endParaRPr dirty="0"/>
            </a:p>
          </p:txBody>
        </p:sp>
        <p:sp>
          <p:nvSpPr>
            <p:cNvPr id="11" name="Shape 457"/>
            <p:cNvSpPr/>
            <p:nvPr/>
          </p:nvSpPr>
          <p:spPr>
            <a:xfrm>
              <a:off x="1662749" y="3829548"/>
              <a:ext cx="1388913" cy="36481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4405" tIns="54405" rIns="54405" bIns="54405">
              <a:spAutoFit/>
            </a:bodyPr>
            <a:lstStyle>
              <a:lvl1pPr>
                <a:defRPr sz="1500" b="1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dirty="0"/>
                <a:t>CONTENTS</a:t>
              </a:r>
            </a:p>
          </p:txBody>
        </p:sp>
      </p:grpSp>
      <p:sp>
        <p:nvSpPr>
          <p:cNvPr id="12" name="Shape 442"/>
          <p:cNvSpPr/>
          <p:nvPr/>
        </p:nvSpPr>
        <p:spPr>
          <a:xfrm>
            <a:off x="4342025" y="2503370"/>
            <a:ext cx="4276636" cy="5016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algn="ctr" defTabSz="1087755">
              <a:defRPr>
                <a:solidFill>
                  <a:srgbClr val="073C65"/>
                </a:solidFill>
              </a:defRPr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核心技术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defTabSz="1087755">
              <a:defRPr>
                <a:solidFill>
                  <a:srgbClr val="073C65"/>
                </a:solidFill>
              </a:defRPr>
            </a:pPr>
            <a:endParaRPr sz="2000" dirty="0"/>
          </a:p>
        </p:txBody>
      </p:sp>
      <p:sp>
        <p:nvSpPr>
          <p:cNvPr id="13" name="Shape 442"/>
          <p:cNvSpPr/>
          <p:nvPr/>
        </p:nvSpPr>
        <p:spPr>
          <a:xfrm>
            <a:off x="4342025" y="3179589"/>
            <a:ext cx="4276636" cy="5016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algn="ctr" defTabSz="1087755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客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服大数据介绍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442"/>
          <p:cNvSpPr/>
          <p:nvPr/>
        </p:nvSpPr>
        <p:spPr>
          <a:xfrm>
            <a:off x="4342025" y="3855809"/>
            <a:ext cx="4276636" cy="5092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algn="ctr" defTabSz="1087755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机器人介绍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91233" y="1628775"/>
            <a:ext cx="7877175" cy="3600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3241" y="1772766"/>
            <a:ext cx="7877175" cy="3600450"/>
          </a:xfrm>
          <a:prstGeom prst="rect">
            <a:avLst/>
          </a:prstGeom>
        </p:spPr>
      </p:pic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1763689" y="585264"/>
            <a:ext cx="5112568" cy="430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defRPr sz="220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endParaRPr lang="zh-CN" alt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5440" y="435329"/>
            <a:ext cx="4924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800" b="1" dirty="0" smtClean="0">
                <a:latin typeface="+mj-lt"/>
                <a:ea typeface="+mj-ea"/>
                <a:cs typeface="+mj-cs"/>
              </a:rPr>
              <a:t>各地区</a:t>
            </a:r>
            <a:r>
              <a:rPr lang="zh-CN" altLang="en-US" sz="2800" b="1" dirty="0">
                <a:latin typeface="+mj-lt"/>
                <a:ea typeface="+mj-ea"/>
                <a:cs typeface="+mj-cs"/>
              </a:rPr>
              <a:t>被投诉的分支机构热点</a:t>
            </a:r>
          </a:p>
        </p:txBody>
      </p:sp>
    </p:spTree>
    <p:extLst>
      <p:ext uri="{BB962C8B-B14F-4D97-AF65-F5344CB8AC3E}">
        <p14:creationId xmlns:p14="http://schemas.microsoft.com/office/powerpoint/2010/main" xmlns="" val="35999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3416" y="1577117"/>
            <a:ext cx="7983064" cy="3762900"/>
          </a:xfrm>
          <a:prstGeom prst="rect">
            <a:avLst/>
          </a:prstGeom>
        </p:spPr>
      </p:pic>
      <p:pic>
        <p:nvPicPr>
          <p:cNvPr id="4" name="内容占位符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9177" y="1711459"/>
            <a:ext cx="7488238" cy="3494088"/>
          </a:xfrm>
          <a:prstGeom prst="rect">
            <a:avLst/>
          </a:prstGeom>
        </p:spPr>
      </p:pic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>
            <a:off x="2004927" y="1447921"/>
            <a:ext cx="8358188" cy="0"/>
          </a:xfrm>
          <a:prstGeom prst="line">
            <a:avLst/>
          </a:prstGeom>
          <a:noFill/>
          <a:ln w="19050" cap="sq">
            <a:solidFill>
              <a:schemeClr val="tx1"/>
            </a:solidFill>
            <a:prstDash val="sysDot"/>
            <a:round/>
            <a:headEnd/>
            <a:tailEnd/>
          </a:ln>
        </p:spPr>
      </p:cxn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839416" y="476672"/>
            <a:ext cx="5544616" cy="430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zh-CN"/>
            </a:defPPr>
            <a:lvl1pPr lvl="0">
              <a:spcBef>
                <a:spcPct val="0"/>
              </a:spcBef>
              <a:defRPr sz="2200">
                <a:solidFill>
                  <a:srgbClr val="C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/>
              <a:t>     </a:t>
            </a:r>
            <a:r>
              <a:rPr lang="zh-CN" altLang="en-US" sz="2800" b="1" dirty="0">
                <a:solidFill>
                  <a:schemeClr val="tx1"/>
                </a:solidFill>
                <a:latin typeface="+mj-lt"/>
                <a:ea typeface="+mj-ea"/>
              </a:rPr>
              <a:t>潜在升级投诉地区热度分析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2474753" y="5550331"/>
            <a:ext cx="7888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潜在升级投诉量排名前四的地区为北京、上海、广州、四川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各类投诉中普遍存在因工作人员服务态度不好，间接导致的升级投诉问题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内容占位符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472630" y="1649125"/>
            <a:ext cx="7488237" cy="3687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5491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384" y="332656"/>
            <a:ext cx="5184204" cy="788640"/>
          </a:xfrm>
        </p:spPr>
        <p:txBody>
          <a:bodyPr>
            <a:normAutofit/>
          </a:bodyPr>
          <a:lstStyle/>
          <a:p>
            <a:r>
              <a:rPr lang="zh-CN" altLang="en-US" dirty="0"/>
              <a:t> 潜在升级投诉关联分析</a:t>
            </a:r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22105" y="1301962"/>
            <a:ext cx="6586463" cy="46682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1464" y="1974102"/>
            <a:ext cx="31415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网点问题与各类投诉关联度最高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与卡片申办关联度高的分类如下：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卡片停用及相关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申请进度查询有资料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卡片权益和政策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预留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银行信息维护查询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与伪冒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盗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刷关联度高的分类如下：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卡片遗失被盗找不到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申办资料准确性</a:t>
            </a:r>
          </a:p>
        </p:txBody>
      </p:sp>
    </p:spTree>
    <p:extLst>
      <p:ext uri="{BB962C8B-B14F-4D97-AF65-F5344CB8AC3E}">
        <p14:creationId xmlns:p14="http://schemas.microsoft.com/office/powerpoint/2010/main" xmlns="" val="413384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548680"/>
            <a:ext cx="8064524" cy="716632"/>
          </a:xfrm>
        </p:spPr>
        <p:txBody>
          <a:bodyPr/>
          <a:lstStyle/>
          <a:p>
            <a:r>
              <a:rPr lang="zh-CN" altLang="en-US" dirty="0"/>
              <a:t> 潜在升级投诉催办占比分析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23086" y="1700808"/>
            <a:ext cx="4561346" cy="4381144"/>
          </a:xfrm>
          <a:prstGeom prst="rect">
            <a:avLst/>
          </a:prstGeom>
        </p:spPr>
      </p:pic>
      <p:sp>
        <p:nvSpPr>
          <p:cNvPr id="4" name="TextBox 1"/>
          <p:cNvSpPr txBox="1"/>
          <p:nvPr/>
        </p:nvSpPr>
        <p:spPr>
          <a:xfrm>
            <a:off x="2255235" y="1700808"/>
            <a:ext cx="22317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根据工单语料，对有潜在升级投诉意愿及多次催办的数据进行建模并分析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潜在升级投诉占总投诉量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10.73%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其中多次催办导致升级的数据与直接升级投诉数据占比相当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84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476672"/>
            <a:ext cx="5328220" cy="716632"/>
          </a:xfrm>
        </p:spPr>
        <p:txBody>
          <a:bodyPr/>
          <a:lstStyle/>
          <a:p>
            <a:r>
              <a:rPr lang="zh-CN" altLang="en-US" dirty="0"/>
              <a:t> 潜在升级投诉机构分析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80976" y="1628800"/>
            <a:ext cx="6463496" cy="4517413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864752" y="1825734"/>
            <a:ext cx="1872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各等级客户潜在投诉渠道相似，均以网络媒体为首要投诉方式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等级客户投诉量明显多于其他等级客户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97415" y="2111132"/>
            <a:ext cx="6225522" cy="2845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0861" y="2482316"/>
            <a:ext cx="5997771" cy="27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764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3932237" cy="788640"/>
          </a:xfrm>
        </p:spPr>
        <p:txBody>
          <a:bodyPr/>
          <a:lstStyle/>
          <a:p>
            <a:r>
              <a:rPr lang="zh-CN" altLang="en-US" dirty="0"/>
              <a:t> 各地区投诉热点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72930" y="1850808"/>
            <a:ext cx="6095732" cy="37444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2756" y="1982856"/>
            <a:ext cx="6095732" cy="37444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92756" y="2132856"/>
            <a:ext cx="6095732" cy="3744416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63108366"/>
              </p:ext>
            </p:extLst>
          </p:nvPr>
        </p:nvGraphicFramePr>
        <p:xfrm>
          <a:off x="1919536" y="1987552"/>
          <a:ext cx="1703392" cy="3606492"/>
        </p:xfrm>
        <a:graphic>
          <a:graphicData uri="http://schemas.openxmlformats.org/presentationml/2006/ole">
            <p:oleObj spid="_x0000_s1068" name="工作表" r:id="rId6" imgW="1381280" imgH="2923978" progId="Excel.Sheet.12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34354368"/>
              </p:ext>
            </p:extLst>
          </p:nvPr>
        </p:nvGraphicFramePr>
        <p:xfrm>
          <a:off x="2071564" y="2139584"/>
          <a:ext cx="1703392" cy="3606492"/>
        </p:xfrm>
        <a:graphic>
          <a:graphicData uri="http://schemas.openxmlformats.org/presentationml/2006/ole">
            <p:oleObj spid="_x0000_s1069" name="工作表" r:id="rId7" imgW="1381280" imgH="2923978" progId="Excel.Sheet.12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18470089"/>
              </p:ext>
            </p:extLst>
          </p:nvPr>
        </p:nvGraphicFramePr>
        <p:xfrm>
          <a:off x="2223963" y="2291984"/>
          <a:ext cx="1693377" cy="3585288"/>
        </p:xfrm>
        <a:graphic>
          <a:graphicData uri="http://schemas.openxmlformats.org/presentationml/2006/ole">
            <p:oleObj spid="_x0000_s1070" name="工作表" r:id="rId8" imgW="1381280" imgH="2923978" progId="Excel.Shee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23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67544"/>
          </a:xfrm>
        </p:spPr>
        <p:txBody>
          <a:bodyPr/>
          <a:lstStyle/>
          <a:p>
            <a:r>
              <a:rPr lang="zh-CN" altLang="en-US" dirty="0"/>
              <a:t> 卡种关联分析</a:t>
            </a: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22588" y="1628775"/>
            <a:ext cx="6221412" cy="5100638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91277732"/>
              </p:ext>
            </p:extLst>
          </p:nvPr>
        </p:nvGraphicFramePr>
        <p:xfrm>
          <a:off x="258360" y="2132856"/>
          <a:ext cx="2585448" cy="4032448"/>
        </p:xfrm>
        <a:graphic>
          <a:graphicData uri="http://schemas.openxmlformats.org/presentationml/2006/ole">
            <p:oleObj spid="_x0000_s2064" name="工作表" r:id="rId4" imgW="2314726" imgH="3610093" progId="Excel.Shee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91083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6624364" cy="1600200"/>
          </a:xfrm>
        </p:spPr>
        <p:txBody>
          <a:bodyPr>
            <a:normAutofit/>
          </a:bodyPr>
          <a:lstStyle/>
          <a:p>
            <a:r>
              <a:rPr lang="zh-CN" altLang="en-US" dirty="0"/>
              <a:t>营销事件的客服大数据分析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TextBox 14"/>
          <p:cNvSpPr txBox="1">
            <a:spLocks noChangeArrowheads="1"/>
          </p:cNvSpPr>
          <p:nvPr/>
        </p:nvSpPr>
        <p:spPr bwMode="auto">
          <a:xfrm>
            <a:off x="1788294" y="2023561"/>
            <a:ext cx="882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整体数据情况</a:t>
            </a:r>
            <a:endParaRPr lang="zh-CN" altLang="en-US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8294" y="2763540"/>
            <a:ext cx="24669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19404" y="2777827"/>
            <a:ext cx="6047628" cy="345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0085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/>
          <p:cNvCxnSpPr>
            <a:cxnSpLocks noChangeShapeType="1"/>
          </p:cNvCxnSpPr>
          <p:nvPr/>
        </p:nvCxnSpPr>
        <p:spPr bwMode="auto">
          <a:xfrm>
            <a:off x="1703512" y="1436390"/>
            <a:ext cx="8358188" cy="0"/>
          </a:xfrm>
          <a:prstGeom prst="line">
            <a:avLst/>
          </a:prstGeom>
          <a:noFill/>
          <a:ln w="19050" cap="sq">
            <a:solidFill>
              <a:schemeClr val="tx1"/>
            </a:solidFill>
            <a:prstDash val="sysDot"/>
            <a:round/>
            <a:headEnd/>
            <a:tailEnd/>
          </a:ln>
        </p:spPr>
      </p:cxn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342901" y="1043062"/>
            <a:ext cx="882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银联业务整体情况</a:t>
            </a:r>
            <a:endParaRPr lang="zh-CN" altLang="en-US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6031" y="2249512"/>
            <a:ext cx="24669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1466032" y="3494434"/>
            <a:ext cx="2466975" cy="720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xmlns="" val="2265428740"/>
              </p:ext>
            </p:extLst>
          </p:nvPr>
        </p:nvGraphicFramePr>
        <p:xfrm>
          <a:off x="4263654" y="1862608"/>
          <a:ext cx="5991254" cy="2439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75018213"/>
              </p:ext>
            </p:extLst>
          </p:nvPr>
        </p:nvGraphicFramePr>
        <p:xfrm>
          <a:off x="4254855" y="4425684"/>
          <a:ext cx="6119706" cy="18288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519382"/>
                <a:gridCol w="2600324"/>
              </a:tblGrid>
              <a:tr h="1626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银联业务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笔数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银行卡业务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7379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银联支付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1865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优惠券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1809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优惠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770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密码服务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722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活动相关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513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退款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227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银联钱包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87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退货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61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xmlns="" val="2091479487"/>
              </p:ext>
            </p:extLst>
          </p:nvPr>
        </p:nvGraphicFramePr>
        <p:xfrm>
          <a:off x="4190379" y="1792962"/>
          <a:ext cx="6233219" cy="2418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10278593"/>
              </p:ext>
            </p:extLst>
          </p:nvPr>
        </p:nvGraphicFramePr>
        <p:xfrm>
          <a:off x="4259289" y="4409752"/>
          <a:ext cx="6192687" cy="18288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259831"/>
                <a:gridCol w="1466428"/>
                <a:gridCol w="1466428"/>
              </a:tblGrid>
              <a:tr h="1626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银联业务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投诉笔数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咨询笔数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银行卡业务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367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7012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银联支付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84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1781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优惠券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1747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优惠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30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740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密码服务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17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705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活动相关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503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银联钱包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221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>
                          <a:effectLst/>
                        </a:rPr>
                        <a:t>退款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81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</a:tr>
              <a:tr h="16263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退货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59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Freeform 45"/>
          <p:cNvSpPr>
            <a:spLocks/>
          </p:cNvSpPr>
          <p:nvPr/>
        </p:nvSpPr>
        <p:spPr bwMode="gray">
          <a:xfrm rot="20883349">
            <a:off x="2748869" y="3347729"/>
            <a:ext cx="1385167" cy="504825"/>
          </a:xfrm>
          <a:custGeom>
            <a:avLst/>
            <a:gdLst>
              <a:gd name="T0" fmla="*/ 0 w 982"/>
              <a:gd name="T1" fmla="*/ 329261322 h 774"/>
              <a:gd name="T2" fmla="*/ 1546917 w 982"/>
              <a:gd name="T3" fmla="*/ 327559658 h 774"/>
              <a:gd name="T4" fmla="*/ 6186788 w 982"/>
              <a:gd name="T5" fmla="*/ 320753002 h 774"/>
              <a:gd name="T6" fmla="*/ 12374456 w 982"/>
              <a:gd name="T7" fmla="*/ 310543669 h 774"/>
              <a:gd name="T8" fmla="*/ 24748912 w 982"/>
              <a:gd name="T9" fmla="*/ 296931009 h 774"/>
              <a:gd name="T10" fmla="*/ 38669409 w 982"/>
              <a:gd name="T11" fmla="*/ 280765526 h 774"/>
              <a:gd name="T12" fmla="*/ 58778458 w 982"/>
              <a:gd name="T13" fmla="*/ 262898379 h 774"/>
              <a:gd name="T14" fmla="*/ 81980447 w 982"/>
              <a:gd name="T15" fmla="*/ 244180726 h 774"/>
              <a:gd name="T16" fmla="*/ 109822306 w 982"/>
              <a:gd name="T17" fmla="*/ 224612568 h 774"/>
              <a:gd name="T18" fmla="*/ 143851859 w 982"/>
              <a:gd name="T19" fmla="*/ 205043757 h 774"/>
              <a:gd name="T20" fmla="*/ 182521254 w 982"/>
              <a:gd name="T21" fmla="*/ 186326104 h 774"/>
              <a:gd name="T22" fmla="*/ 227378315 w 982"/>
              <a:gd name="T23" fmla="*/ 169310074 h 774"/>
              <a:gd name="T24" fmla="*/ 278423098 w 982"/>
              <a:gd name="T25" fmla="*/ 153144591 h 774"/>
              <a:gd name="T26" fmla="*/ 329466946 w 982"/>
              <a:gd name="T27" fmla="*/ 141233595 h 774"/>
              <a:gd name="T28" fmla="*/ 377417840 w 982"/>
              <a:gd name="T29" fmla="*/ 133576433 h 774"/>
              <a:gd name="T30" fmla="*/ 420727985 w 982"/>
              <a:gd name="T31" fmla="*/ 129322599 h 774"/>
              <a:gd name="T32" fmla="*/ 459397380 w 982"/>
              <a:gd name="T33" fmla="*/ 127620935 h 774"/>
              <a:gd name="T34" fmla="*/ 493427015 w 982"/>
              <a:gd name="T35" fmla="*/ 127620935 h 774"/>
              <a:gd name="T36" fmla="*/ 524362707 w 982"/>
              <a:gd name="T37" fmla="*/ 129322599 h 774"/>
              <a:gd name="T38" fmla="*/ 549111613 w 982"/>
              <a:gd name="T39" fmla="*/ 132725275 h 774"/>
              <a:gd name="T40" fmla="*/ 569219769 w 982"/>
              <a:gd name="T41" fmla="*/ 136128603 h 774"/>
              <a:gd name="T42" fmla="*/ 583141138 w 982"/>
              <a:gd name="T43" fmla="*/ 138681425 h 774"/>
              <a:gd name="T44" fmla="*/ 592421758 w 982"/>
              <a:gd name="T45" fmla="*/ 141233595 h 774"/>
              <a:gd name="T46" fmla="*/ 595515591 w 982"/>
              <a:gd name="T47" fmla="*/ 142084101 h 774"/>
              <a:gd name="T48" fmla="*/ 525909624 w 982"/>
              <a:gd name="T49" fmla="*/ 202491587 h 774"/>
              <a:gd name="T50" fmla="*/ 759475550 w 982"/>
              <a:gd name="T51" fmla="*/ 157399078 h 774"/>
              <a:gd name="T52" fmla="*/ 705337869 w 982"/>
              <a:gd name="T53" fmla="*/ 0 h 774"/>
              <a:gd name="T54" fmla="*/ 660480808 w 982"/>
              <a:gd name="T55" fmla="*/ 63810141 h 774"/>
              <a:gd name="T56" fmla="*/ 657386975 w 982"/>
              <a:gd name="T57" fmla="*/ 62959635 h 774"/>
              <a:gd name="T58" fmla="*/ 648106355 w 982"/>
              <a:gd name="T59" fmla="*/ 60406813 h 774"/>
              <a:gd name="T60" fmla="*/ 635731903 w 982"/>
              <a:gd name="T61" fmla="*/ 57004137 h 774"/>
              <a:gd name="T62" fmla="*/ 617170663 w 982"/>
              <a:gd name="T63" fmla="*/ 53600809 h 774"/>
              <a:gd name="T64" fmla="*/ 593968674 w 982"/>
              <a:gd name="T65" fmla="*/ 51047987 h 774"/>
              <a:gd name="T66" fmla="*/ 566126815 w 982"/>
              <a:gd name="T67" fmla="*/ 48495817 h 774"/>
              <a:gd name="T68" fmla="*/ 535190244 w 982"/>
              <a:gd name="T69" fmla="*/ 46794152 h 774"/>
              <a:gd name="T70" fmla="*/ 499614681 w 982"/>
              <a:gd name="T71" fmla="*/ 46794152 h 774"/>
              <a:gd name="T72" fmla="*/ 460944297 w 982"/>
              <a:gd name="T73" fmla="*/ 49346975 h 774"/>
              <a:gd name="T74" fmla="*/ 417634152 w 982"/>
              <a:gd name="T75" fmla="*/ 53600809 h 774"/>
              <a:gd name="T76" fmla="*/ 372777091 w 982"/>
              <a:gd name="T77" fmla="*/ 62108477 h 774"/>
              <a:gd name="T78" fmla="*/ 326373113 w 982"/>
              <a:gd name="T79" fmla="*/ 73168968 h 774"/>
              <a:gd name="T80" fmla="*/ 275329265 w 982"/>
              <a:gd name="T81" fmla="*/ 89334471 h 774"/>
              <a:gd name="T82" fmla="*/ 224285362 w 982"/>
              <a:gd name="T83" fmla="*/ 109753788 h 774"/>
              <a:gd name="T84" fmla="*/ 177881384 w 982"/>
              <a:gd name="T85" fmla="*/ 131874769 h 774"/>
              <a:gd name="T86" fmla="*/ 137665072 w 982"/>
              <a:gd name="T87" fmla="*/ 154846256 h 774"/>
              <a:gd name="T88" fmla="*/ 105181557 w 982"/>
              <a:gd name="T89" fmla="*/ 179519447 h 774"/>
              <a:gd name="T90" fmla="*/ 77339697 w 982"/>
              <a:gd name="T91" fmla="*/ 204193251 h 774"/>
              <a:gd name="T92" fmla="*/ 55684611 w 982"/>
              <a:gd name="T93" fmla="*/ 228015896 h 774"/>
              <a:gd name="T94" fmla="*/ 37123372 w 982"/>
              <a:gd name="T95" fmla="*/ 250987383 h 774"/>
              <a:gd name="T96" fmla="*/ 23201996 w 982"/>
              <a:gd name="T97" fmla="*/ 272257206 h 774"/>
              <a:gd name="T98" fmla="*/ 13921373 w 982"/>
              <a:gd name="T99" fmla="*/ 290974858 h 774"/>
              <a:gd name="T100" fmla="*/ 6186788 w 982"/>
              <a:gd name="T101" fmla="*/ 307140341 h 774"/>
              <a:gd name="T102" fmla="*/ 3093834 w 982"/>
              <a:gd name="T103" fmla="*/ 319051990 h 774"/>
              <a:gd name="T104" fmla="*/ 0 w 982"/>
              <a:gd name="T105" fmla="*/ 326709152 h 774"/>
              <a:gd name="T106" fmla="*/ 0 w 982"/>
              <a:gd name="T107" fmla="*/ 329261322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EE8D4C">
                  <a:alpha val="32001"/>
                </a:srgbClr>
              </a:gs>
              <a:gs pos="100000">
                <a:srgbClr val="EC823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405786" y="1436390"/>
            <a:ext cx="1348777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银联业务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357340" y="1443956"/>
            <a:ext cx="2448272" cy="360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银联业务</a:t>
            </a:r>
            <a:r>
              <a:rPr lang="en-US" altLang="zh-CN" dirty="0" smtClean="0">
                <a:solidFill>
                  <a:schemeClr val="tx1"/>
                </a:solidFill>
              </a:rPr>
              <a:t>+</a:t>
            </a:r>
            <a:r>
              <a:rPr lang="zh-CN" altLang="en-US" dirty="0" smtClean="0">
                <a:solidFill>
                  <a:schemeClr val="tx1"/>
                </a:solidFill>
              </a:rPr>
              <a:t>诉求分类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792962"/>
            <a:ext cx="6336704" cy="46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圆角矩形 15"/>
          <p:cNvSpPr/>
          <p:nvPr/>
        </p:nvSpPr>
        <p:spPr>
          <a:xfrm>
            <a:off x="4353520" y="1457424"/>
            <a:ext cx="2448272" cy="360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银联业务三元组分析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1180139" y="232361"/>
            <a:ext cx="5943290" cy="6038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营销事件的客服大数据分析</a:t>
            </a:r>
          </a:p>
        </p:txBody>
      </p:sp>
    </p:spTree>
    <p:extLst>
      <p:ext uri="{BB962C8B-B14F-4D97-AF65-F5344CB8AC3E}">
        <p14:creationId xmlns:p14="http://schemas.microsoft.com/office/powerpoint/2010/main" xmlns="" val="116366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8" grpId="0">
        <p:bldAsOne/>
      </p:bldGraphic>
      <p:bldGraphic spid="10" grpId="0">
        <p:bldAsOne/>
      </p:bldGraphic>
      <p:bldP spid="12" grpId="0" animBg="1"/>
      <p:bldP spid="13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/>
          <p:cNvCxnSpPr>
            <a:cxnSpLocks noChangeShapeType="1"/>
          </p:cNvCxnSpPr>
          <p:nvPr/>
        </p:nvCxnSpPr>
        <p:spPr bwMode="auto">
          <a:xfrm>
            <a:off x="1631503" y="1734096"/>
            <a:ext cx="8358188" cy="0"/>
          </a:xfrm>
          <a:prstGeom prst="line">
            <a:avLst/>
          </a:prstGeom>
          <a:noFill/>
          <a:ln w="19050" cap="sq">
            <a:solidFill>
              <a:schemeClr val="tx1"/>
            </a:solidFill>
            <a:prstDash val="sysDot"/>
            <a:round/>
            <a:headEnd/>
            <a:tailEnd/>
          </a:ln>
        </p:spPr>
      </p:cxn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377130" y="1340768"/>
            <a:ext cx="882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商户</a:t>
            </a:r>
            <a:r>
              <a:rPr lang="en-US" altLang="zh-CN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银联业务的关联分析（银联业务</a:t>
            </a:r>
            <a:r>
              <a:rPr lang="en-US" altLang="zh-CN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TOP10</a:t>
            </a:r>
            <a:r>
              <a:rPr lang="zh-CN" altLang="en-US" sz="2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4022" y="2547218"/>
            <a:ext cx="24669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1394023" y="4563442"/>
            <a:ext cx="2466975" cy="6056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45"/>
          <p:cNvSpPr>
            <a:spLocks/>
          </p:cNvSpPr>
          <p:nvPr/>
        </p:nvSpPr>
        <p:spPr bwMode="gray">
          <a:xfrm rot="20883349">
            <a:off x="2915176" y="4058733"/>
            <a:ext cx="1454899" cy="664186"/>
          </a:xfrm>
          <a:custGeom>
            <a:avLst/>
            <a:gdLst>
              <a:gd name="T0" fmla="*/ 0 w 982"/>
              <a:gd name="T1" fmla="*/ 329261322 h 774"/>
              <a:gd name="T2" fmla="*/ 1546917 w 982"/>
              <a:gd name="T3" fmla="*/ 327559658 h 774"/>
              <a:gd name="T4" fmla="*/ 6186788 w 982"/>
              <a:gd name="T5" fmla="*/ 320753002 h 774"/>
              <a:gd name="T6" fmla="*/ 12374456 w 982"/>
              <a:gd name="T7" fmla="*/ 310543669 h 774"/>
              <a:gd name="T8" fmla="*/ 24748912 w 982"/>
              <a:gd name="T9" fmla="*/ 296931009 h 774"/>
              <a:gd name="T10" fmla="*/ 38669409 w 982"/>
              <a:gd name="T11" fmla="*/ 280765526 h 774"/>
              <a:gd name="T12" fmla="*/ 58778458 w 982"/>
              <a:gd name="T13" fmla="*/ 262898379 h 774"/>
              <a:gd name="T14" fmla="*/ 81980447 w 982"/>
              <a:gd name="T15" fmla="*/ 244180726 h 774"/>
              <a:gd name="T16" fmla="*/ 109822306 w 982"/>
              <a:gd name="T17" fmla="*/ 224612568 h 774"/>
              <a:gd name="T18" fmla="*/ 143851859 w 982"/>
              <a:gd name="T19" fmla="*/ 205043757 h 774"/>
              <a:gd name="T20" fmla="*/ 182521254 w 982"/>
              <a:gd name="T21" fmla="*/ 186326104 h 774"/>
              <a:gd name="T22" fmla="*/ 227378315 w 982"/>
              <a:gd name="T23" fmla="*/ 169310074 h 774"/>
              <a:gd name="T24" fmla="*/ 278423098 w 982"/>
              <a:gd name="T25" fmla="*/ 153144591 h 774"/>
              <a:gd name="T26" fmla="*/ 329466946 w 982"/>
              <a:gd name="T27" fmla="*/ 141233595 h 774"/>
              <a:gd name="T28" fmla="*/ 377417840 w 982"/>
              <a:gd name="T29" fmla="*/ 133576433 h 774"/>
              <a:gd name="T30" fmla="*/ 420727985 w 982"/>
              <a:gd name="T31" fmla="*/ 129322599 h 774"/>
              <a:gd name="T32" fmla="*/ 459397380 w 982"/>
              <a:gd name="T33" fmla="*/ 127620935 h 774"/>
              <a:gd name="T34" fmla="*/ 493427015 w 982"/>
              <a:gd name="T35" fmla="*/ 127620935 h 774"/>
              <a:gd name="T36" fmla="*/ 524362707 w 982"/>
              <a:gd name="T37" fmla="*/ 129322599 h 774"/>
              <a:gd name="T38" fmla="*/ 549111613 w 982"/>
              <a:gd name="T39" fmla="*/ 132725275 h 774"/>
              <a:gd name="T40" fmla="*/ 569219769 w 982"/>
              <a:gd name="T41" fmla="*/ 136128603 h 774"/>
              <a:gd name="T42" fmla="*/ 583141138 w 982"/>
              <a:gd name="T43" fmla="*/ 138681425 h 774"/>
              <a:gd name="T44" fmla="*/ 592421758 w 982"/>
              <a:gd name="T45" fmla="*/ 141233595 h 774"/>
              <a:gd name="T46" fmla="*/ 595515591 w 982"/>
              <a:gd name="T47" fmla="*/ 142084101 h 774"/>
              <a:gd name="T48" fmla="*/ 525909624 w 982"/>
              <a:gd name="T49" fmla="*/ 202491587 h 774"/>
              <a:gd name="T50" fmla="*/ 759475550 w 982"/>
              <a:gd name="T51" fmla="*/ 157399078 h 774"/>
              <a:gd name="T52" fmla="*/ 705337869 w 982"/>
              <a:gd name="T53" fmla="*/ 0 h 774"/>
              <a:gd name="T54" fmla="*/ 660480808 w 982"/>
              <a:gd name="T55" fmla="*/ 63810141 h 774"/>
              <a:gd name="T56" fmla="*/ 657386975 w 982"/>
              <a:gd name="T57" fmla="*/ 62959635 h 774"/>
              <a:gd name="T58" fmla="*/ 648106355 w 982"/>
              <a:gd name="T59" fmla="*/ 60406813 h 774"/>
              <a:gd name="T60" fmla="*/ 635731903 w 982"/>
              <a:gd name="T61" fmla="*/ 57004137 h 774"/>
              <a:gd name="T62" fmla="*/ 617170663 w 982"/>
              <a:gd name="T63" fmla="*/ 53600809 h 774"/>
              <a:gd name="T64" fmla="*/ 593968674 w 982"/>
              <a:gd name="T65" fmla="*/ 51047987 h 774"/>
              <a:gd name="T66" fmla="*/ 566126815 w 982"/>
              <a:gd name="T67" fmla="*/ 48495817 h 774"/>
              <a:gd name="T68" fmla="*/ 535190244 w 982"/>
              <a:gd name="T69" fmla="*/ 46794152 h 774"/>
              <a:gd name="T70" fmla="*/ 499614681 w 982"/>
              <a:gd name="T71" fmla="*/ 46794152 h 774"/>
              <a:gd name="T72" fmla="*/ 460944297 w 982"/>
              <a:gd name="T73" fmla="*/ 49346975 h 774"/>
              <a:gd name="T74" fmla="*/ 417634152 w 982"/>
              <a:gd name="T75" fmla="*/ 53600809 h 774"/>
              <a:gd name="T76" fmla="*/ 372777091 w 982"/>
              <a:gd name="T77" fmla="*/ 62108477 h 774"/>
              <a:gd name="T78" fmla="*/ 326373113 w 982"/>
              <a:gd name="T79" fmla="*/ 73168968 h 774"/>
              <a:gd name="T80" fmla="*/ 275329265 w 982"/>
              <a:gd name="T81" fmla="*/ 89334471 h 774"/>
              <a:gd name="T82" fmla="*/ 224285362 w 982"/>
              <a:gd name="T83" fmla="*/ 109753788 h 774"/>
              <a:gd name="T84" fmla="*/ 177881384 w 982"/>
              <a:gd name="T85" fmla="*/ 131874769 h 774"/>
              <a:gd name="T86" fmla="*/ 137665072 w 982"/>
              <a:gd name="T87" fmla="*/ 154846256 h 774"/>
              <a:gd name="T88" fmla="*/ 105181557 w 982"/>
              <a:gd name="T89" fmla="*/ 179519447 h 774"/>
              <a:gd name="T90" fmla="*/ 77339697 w 982"/>
              <a:gd name="T91" fmla="*/ 204193251 h 774"/>
              <a:gd name="T92" fmla="*/ 55684611 w 982"/>
              <a:gd name="T93" fmla="*/ 228015896 h 774"/>
              <a:gd name="T94" fmla="*/ 37123372 w 982"/>
              <a:gd name="T95" fmla="*/ 250987383 h 774"/>
              <a:gd name="T96" fmla="*/ 23201996 w 982"/>
              <a:gd name="T97" fmla="*/ 272257206 h 774"/>
              <a:gd name="T98" fmla="*/ 13921373 w 982"/>
              <a:gd name="T99" fmla="*/ 290974858 h 774"/>
              <a:gd name="T100" fmla="*/ 6186788 w 982"/>
              <a:gd name="T101" fmla="*/ 307140341 h 774"/>
              <a:gd name="T102" fmla="*/ 3093834 w 982"/>
              <a:gd name="T103" fmla="*/ 319051990 h 774"/>
              <a:gd name="T104" fmla="*/ 0 w 982"/>
              <a:gd name="T105" fmla="*/ 326709152 h 774"/>
              <a:gd name="T106" fmla="*/ 0 w 982"/>
              <a:gd name="T107" fmla="*/ 329261322 h 7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982"/>
              <a:gd name="T163" fmla="*/ 0 h 774"/>
              <a:gd name="T164" fmla="*/ 982 w 982"/>
              <a:gd name="T165" fmla="*/ 774 h 77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rgbClr val="EE8D4C">
                  <a:alpha val="32001"/>
                </a:srgbClr>
              </a:gs>
              <a:gs pos="100000">
                <a:srgbClr val="EC823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13559" y="1827138"/>
            <a:ext cx="1263308" cy="40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TOP5</a:t>
            </a:r>
            <a:r>
              <a:rPr lang="zh-CN" altLang="en-US" b="1" dirty="0" smtClean="0"/>
              <a:t>商户</a:t>
            </a:r>
            <a:endParaRPr lang="zh-CN" altLang="en-US" b="1" dirty="0"/>
          </a:p>
        </p:txBody>
      </p:sp>
      <p:sp>
        <p:nvSpPr>
          <p:cNvPr id="10" name="TextBox 10"/>
          <p:cNvSpPr txBox="1"/>
          <p:nvPr/>
        </p:nvSpPr>
        <p:spPr>
          <a:xfrm>
            <a:off x="1394023" y="1827138"/>
            <a:ext cx="286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5</a:t>
            </a:r>
            <a:r>
              <a:rPr lang="zh-CN" altLang="en-US" dirty="0" smtClean="0"/>
              <a:t>家商户分析与银联业务相关的</a:t>
            </a:r>
            <a:r>
              <a:rPr lang="en-US" altLang="zh-CN" dirty="0" smtClean="0"/>
              <a:t>TOP10</a:t>
            </a:r>
            <a:r>
              <a:rPr lang="zh-CN" altLang="en-US" dirty="0" smtClean="0"/>
              <a:t>业务分析</a:t>
            </a:r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0610" y="2374602"/>
            <a:ext cx="5939845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7767" y="2331194"/>
            <a:ext cx="619268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361654"/>
            <a:ext cx="619268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7767" y="2331194"/>
            <a:ext cx="6192687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331070"/>
            <a:ext cx="619268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标题 1"/>
          <p:cNvSpPr txBox="1">
            <a:spLocks/>
          </p:cNvSpPr>
          <p:nvPr/>
        </p:nvSpPr>
        <p:spPr>
          <a:xfrm>
            <a:off x="1088689" y="292195"/>
            <a:ext cx="5544616" cy="6793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营销事件的客服大数据分析</a:t>
            </a:r>
          </a:p>
        </p:txBody>
      </p:sp>
    </p:spTree>
    <p:extLst>
      <p:ext uri="{BB962C8B-B14F-4D97-AF65-F5344CB8AC3E}">
        <p14:creationId xmlns:p14="http://schemas.microsoft.com/office/powerpoint/2010/main" xmlns="" val="36189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376" y="404664"/>
            <a:ext cx="451277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b="1" dirty="0">
                <a:latin typeface="+mj-lt"/>
                <a:ea typeface="+mj-ea"/>
                <a:cs typeface="+mj-cs"/>
              </a:rPr>
              <a:t>挑战：语义理解能力的提升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5" y="1268760"/>
            <a:ext cx="9289033" cy="47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2282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071878" y="247314"/>
            <a:ext cx="5544616" cy="6515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潜客获取大数据分析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15359" y="3162668"/>
            <a:ext cx="7952121" cy="3022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6708545" y="3518148"/>
            <a:ext cx="1440160" cy="15841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rgbClr val="000099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cxnSp>
        <p:nvCxnSpPr>
          <p:cNvPr id="7" name="直接连接符 4"/>
          <p:cNvCxnSpPr>
            <a:cxnSpLocks noChangeShapeType="1"/>
          </p:cNvCxnSpPr>
          <p:nvPr/>
        </p:nvCxnSpPr>
        <p:spPr bwMode="auto">
          <a:xfrm>
            <a:off x="1558199" y="1571612"/>
            <a:ext cx="8358188" cy="0"/>
          </a:xfrm>
          <a:prstGeom prst="line">
            <a:avLst/>
          </a:prstGeom>
          <a:noFill/>
          <a:ln w="19050" cap="sq">
            <a:solidFill>
              <a:schemeClr val="tx1"/>
            </a:solidFill>
            <a:prstDash val="sysDot"/>
            <a:round/>
            <a:headEnd/>
            <a:tailEnd/>
          </a:ln>
        </p:spPr>
      </p:cxn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1307374" y="1214438"/>
            <a:ext cx="882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建设流程和新客户获取流程</a:t>
            </a:r>
            <a:endParaRPr lang="zh-CN" altLang="en-US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占位符 2"/>
          <p:cNvSpPr txBox="1">
            <a:spLocks/>
          </p:cNvSpPr>
          <p:nvPr/>
        </p:nvSpPr>
        <p:spPr>
          <a:xfrm>
            <a:off x="1629607" y="1714475"/>
            <a:ext cx="7743852" cy="720042"/>
          </a:xfrm>
          <a:prstGeom prst="rect">
            <a:avLst/>
          </a:prstGeom>
        </p:spPr>
        <p:txBody>
          <a:bodyPr tIns="180000">
            <a:normAutofit/>
          </a:bodyPr>
          <a:lstStyle/>
          <a:p>
            <a:pPr marL="742950" lvl="1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占位符 2"/>
          <p:cNvSpPr txBox="1">
            <a:spLocks/>
          </p:cNvSpPr>
          <p:nvPr/>
        </p:nvSpPr>
        <p:spPr>
          <a:xfrm>
            <a:off x="1272418" y="1772821"/>
            <a:ext cx="2571768" cy="614363"/>
          </a:xfrm>
          <a:prstGeom prst="rect">
            <a:avLst/>
          </a:prstGeom>
        </p:spPr>
        <p:txBody>
          <a:bodyPr tIns="46800"/>
          <a:lstStyle/>
          <a:p>
            <a:pPr marL="742950" lvl="1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潜客模型建设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占位符 2"/>
          <p:cNvSpPr txBox="1">
            <a:spLocks/>
          </p:cNvSpPr>
          <p:nvPr/>
        </p:nvSpPr>
        <p:spPr>
          <a:xfrm>
            <a:off x="4201375" y="1772816"/>
            <a:ext cx="3714776" cy="614363"/>
          </a:xfrm>
          <a:prstGeom prst="rect">
            <a:avLst/>
          </a:prstGeom>
        </p:spPr>
        <p:txBody>
          <a:bodyPr tIns="46800"/>
          <a:lstStyle/>
          <a:p>
            <a:pPr marL="742950" lvl="1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DINFO-OEC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分析挖掘平台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占位符 2"/>
          <p:cNvSpPr txBox="1">
            <a:spLocks/>
          </p:cNvSpPr>
          <p:nvPr/>
        </p:nvSpPr>
        <p:spPr>
          <a:xfrm>
            <a:off x="8148705" y="1772821"/>
            <a:ext cx="2735263" cy="614363"/>
          </a:xfrm>
          <a:prstGeom prst="rect">
            <a:avLst/>
          </a:prstGeom>
        </p:spPr>
        <p:txBody>
          <a:bodyPr tIns="46800"/>
          <a:lstStyle/>
          <a:p>
            <a:pPr marL="742950" lvl="1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潜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客自动发现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915623" y="1957981"/>
            <a:ext cx="500066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8035006" y="1957981"/>
            <a:ext cx="500066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2441" y="6326460"/>
            <a:ext cx="1066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本占位符 2"/>
          <p:cNvSpPr txBox="1">
            <a:spLocks/>
          </p:cNvSpPr>
          <p:nvPr/>
        </p:nvSpPr>
        <p:spPr>
          <a:xfrm>
            <a:off x="1235937" y="2382589"/>
            <a:ext cx="2736304" cy="614363"/>
          </a:xfrm>
          <a:prstGeom prst="rect">
            <a:avLst/>
          </a:prstGeom>
        </p:spPr>
        <p:txBody>
          <a:bodyPr tIns="46800"/>
          <a:lstStyle/>
          <a:p>
            <a:pPr marL="742950" lvl="1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数据清洗去除杂质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占位符 2"/>
          <p:cNvSpPr txBox="1">
            <a:spLocks/>
          </p:cNvSpPr>
          <p:nvPr/>
        </p:nvSpPr>
        <p:spPr>
          <a:xfrm>
            <a:off x="4361921" y="2382584"/>
            <a:ext cx="3714776" cy="614363"/>
          </a:xfrm>
          <a:prstGeom prst="rect">
            <a:avLst/>
          </a:prstGeom>
        </p:spPr>
        <p:txBody>
          <a:bodyPr tIns="46800"/>
          <a:lstStyle/>
          <a:p>
            <a:pPr marL="742950" lvl="1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识别涉及产品的数据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8257281" y="2382589"/>
            <a:ext cx="2735263" cy="614363"/>
          </a:xfrm>
          <a:prstGeom prst="rect">
            <a:avLst/>
          </a:prstGeom>
        </p:spPr>
        <p:txBody>
          <a:bodyPr tIns="46800"/>
          <a:lstStyle/>
          <a:p>
            <a:pPr marL="742950" lvl="1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发现产品潜客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4044249" y="2566044"/>
            <a:ext cx="500066" cy="1428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7998525" y="2567749"/>
            <a:ext cx="500066" cy="14287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1271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76236" y="-331564"/>
            <a:ext cx="1386717" cy="438883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451641" y="260648"/>
            <a:ext cx="5544616" cy="5355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潜客获取大数据分析</a:t>
            </a:r>
          </a:p>
        </p:txBody>
      </p:sp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>
            <a:off x="2350318" y="1382972"/>
            <a:ext cx="8358188" cy="0"/>
          </a:xfrm>
          <a:prstGeom prst="line">
            <a:avLst/>
          </a:prstGeom>
          <a:noFill/>
          <a:ln w="19050" cap="sq">
            <a:solidFill>
              <a:schemeClr val="tx1"/>
            </a:solidFill>
            <a:prstDash val="sysDot"/>
            <a:round/>
            <a:headEnd/>
            <a:tailEnd/>
          </a:ln>
        </p:spPr>
      </p:cxn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2099493" y="1025798"/>
            <a:ext cx="882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个金业务决策参考 </a:t>
            </a:r>
            <a:r>
              <a:rPr lang="en-US" altLang="zh-CN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- </a:t>
            </a:r>
            <a:r>
              <a:rPr lang="zh-CN" altLang="en-US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潜客获取效果展示</a:t>
            </a:r>
            <a:endParaRPr lang="zh-CN" altLang="en-US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16088" y="1584176"/>
            <a:ext cx="4000528" cy="4643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5"/>
          <p:cNvSpPr>
            <a:spLocks noChangeArrowheads="1"/>
          </p:cNvSpPr>
          <p:nvPr/>
        </p:nvSpPr>
        <p:spPr bwMode="auto">
          <a:xfrm>
            <a:off x="6459214" y="2520280"/>
            <a:ext cx="2089150" cy="457200"/>
          </a:xfrm>
          <a:prstGeom prst="rect">
            <a:avLst/>
          </a:prstGeom>
          <a:solidFill>
            <a:srgbClr val="5B9BD5"/>
          </a:solidFill>
          <a:ln w="254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b="1">
                <a:solidFill>
                  <a:srgbClr val="FFFFFF"/>
                </a:solidFill>
                <a:sym typeface="华文隶书" pitchFamily="2" charset="-122"/>
              </a:rPr>
              <a:t>贵金属潜客信息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1751" y="3077493"/>
            <a:ext cx="32861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5"/>
          <p:cNvSpPr>
            <a:spLocks noChangeArrowheads="1"/>
          </p:cNvSpPr>
          <p:nvPr/>
        </p:nvSpPr>
        <p:spPr bwMode="auto">
          <a:xfrm>
            <a:off x="7040239" y="2807618"/>
            <a:ext cx="2089150" cy="457200"/>
          </a:xfrm>
          <a:prstGeom prst="rect">
            <a:avLst/>
          </a:prstGeom>
          <a:solidFill>
            <a:srgbClr val="5B9BD5"/>
          </a:solidFill>
          <a:ln w="254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b="1">
                <a:solidFill>
                  <a:srgbClr val="FFFFFF"/>
                </a:solidFill>
                <a:sym typeface="华文隶书" pitchFamily="2" charset="-122"/>
              </a:rPr>
              <a:t>贵金属潜客信息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2776" y="3364830"/>
            <a:ext cx="32861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8"/>
          <p:cNvSpPr>
            <a:spLocks noChangeArrowheads="1"/>
          </p:cNvSpPr>
          <p:nvPr/>
        </p:nvSpPr>
        <p:spPr bwMode="auto">
          <a:xfrm>
            <a:off x="6867201" y="2744118"/>
            <a:ext cx="2089150" cy="457200"/>
          </a:xfrm>
          <a:prstGeom prst="rect">
            <a:avLst/>
          </a:prstGeom>
          <a:solidFill>
            <a:srgbClr val="5B9BD5"/>
          </a:solidFill>
          <a:ln w="254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b="1">
                <a:solidFill>
                  <a:srgbClr val="FFFFFF"/>
                </a:solidFill>
                <a:sym typeface="华文隶书" pitchFamily="2" charset="-122"/>
              </a:rPr>
              <a:t>基金理财潜客信息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67201" y="3417218"/>
            <a:ext cx="33813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7287889" y="2960018"/>
            <a:ext cx="2089150" cy="457200"/>
          </a:xfrm>
          <a:prstGeom prst="rect">
            <a:avLst/>
          </a:prstGeom>
          <a:solidFill>
            <a:srgbClr val="5B9BD5"/>
          </a:solidFill>
          <a:ln w="254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b="1">
                <a:solidFill>
                  <a:srgbClr val="FFFFFF"/>
                </a:solidFill>
                <a:sym typeface="华文隶书" pitchFamily="2" charset="-122"/>
              </a:rPr>
              <a:t>出国金融潜客信息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97414" y="3575968"/>
            <a:ext cx="33051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8"/>
          <p:cNvSpPr>
            <a:spLocks noChangeArrowheads="1"/>
          </p:cNvSpPr>
          <p:nvPr/>
        </p:nvSpPr>
        <p:spPr bwMode="auto">
          <a:xfrm>
            <a:off x="7716514" y="3210843"/>
            <a:ext cx="2089150" cy="457200"/>
          </a:xfrm>
          <a:prstGeom prst="rect">
            <a:avLst/>
          </a:prstGeom>
          <a:solidFill>
            <a:srgbClr val="5B9BD5"/>
          </a:solidFill>
          <a:ln w="254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b="1">
                <a:solidFill>
                  <a:srgbClr val="FFFFFF"/>
                </a:solidFill>
                <a:sym typeface="华文隶书" pitchFamily="2" charset="-122"/>
              </a:rPr>
              <a:t>结算通卡潜客信息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53014" y="3841080"/>
            <a:ext cx="34480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27"/>
          <p:cNvSpPr txBox="1"/>
          <p:nvPr/>
        </p:nvSpPr>
        <p:spPr>
          <a:xfrm>
            <a:off x="7046544" y="6192688"/>
            <a:ext cx="3262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/>
                </a:solidFill>
              </a:rPr>
              <a:t>注：例子由语音转成文本内容，存在乱码情况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71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019944" y="269907"/>
            <a:ext cx="5544616" cy="5531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潜客获取大数据分析</a:t>
            </a: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1451421" y="1113954"/>
            <a:ext cx="882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潜客获取场景定义及说明</a:t>
            </a:r>
            <a:endParaRPr lang="zh-CN" altLang="en-US" sz="2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4"/>
          <p:cNvCxnSpPr>
            <a:cxnSpLocks noChangeShapeType="1"/>
          </p:cNvCxnSpPr>
          <p:nvPr/>
        </p:nvCxnSpPr>
        <p:spPr bwMode="auto">
          <a:xfrm>
            <a:off x="1702246" y="1471141"/>
            <a:ext cx="8358188" cy="0"/>
          </a:xfrm>
          <a:prstGeom prst="line">
            <a:avLst/>
          </a:prstGeom>
          <a:noFill/>
          <a:ln w="19050" cap="sq">
            <a:solidFill>
              <a:schemeClr val="tx1"/>
            </a:solidFill>
            <a:prstDash val="sysDot"/>
            <a:round/>
            <a:headEnd/>
            <a:tailEnd/>
          </a:ln>
        </p:spPr>
      </p:cxnSp>
      <p:grpSp>
        <p:nvGrpSpPr>
          <p:cNvPr id="7" name="组合 29"/>
          <p:cNvGrpSpPr/>
          <p:nvPr/>
        </p:nvGrpSpPr>
        <p:grpSpPr>
          <a:xfrm>
            <a:off x="1812032" y="1764870"/>
            <a:ext cx="925512" cy="927101"/>
            <a:chOff x="7390827" y="1544915"/>
            <a:chExt cx="925512" cy="927101"/>
          </a:xfrm>
        </p:grpSpPr>
        <p:sp>
          <p:nvSpPr>
            <p:cNvPr id="8" name="Freeform 8"/>
            <p:cNvSpPr>
              <a:spLocks/>
            </p:cNvSpPr>
            <p:nvPr/>
          </p:nvSpPr>
          <p:spPr bwMode="auto">
            <a:xfrm rot="10800000">
              <a:off x="7397177" y="1544915"/>
              <a:ext cx="919162" cy="922338"/>
            </a:xfrm>
            <a:custGeom>
              <a:avLst/>
              <a:gdLst>
                <a:gd name="T0" fmla="*/ 112 w 974"/>
                <a:gd name="T1" fmla="*/ 283 h 974"/>
                <a:gd name="T2" fmla="*/ 112 w 974"/>
                <a:gd name="T3" fmla="*/ 690 h 974"/>
                <a:gd name="T4" fmla="*/ 283 w 974"/>
                <a:gd name="T5" fmla="*/ 861 h 974"/>
                <a:gd name="T6" fmla="*/ 690 w 974"/>
                <a:gd name="T7" fmla="*/ 861 h 974"/>
                <a:gd name="T8" fmla="*/ 861 w 974"/>
                <a:gd name="T9" fmla="*/ 691 h 974"/>
                <a:gd name="T10" fmla="*/ 861 w 974"/>
                <a:gd name="T11" fmla="*/ 283 h 974"/>
                <a:gd name="T12" fmla="*/ 690 w 974"/>
                <a:gd name="T13" fmla="*/ 112 h 974"/>
                <a:gd name="T14" fmla="*/ 283 w 974"/>
                <a:gd name="T15" fmla="*/ 112 h 974"/>
                <a:gd name="T16" fmla="*/ 112 w 974"/>
                <a:gd name="T17" fmla="*/ 28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974">
                  <a:moveTo>
                    <a:pt x="112" y="283"/>
                  </a:moveTo>
                  <a:cubicBezTo>
                    <a:pt x="0" y="396"/>
                    <a:pt x="0" y="578"/>
                    <a:pt x="112" y="690"/>
                  </a:cubicBezTo>
                  <a:cubicBezTo>
                    <a:pt x="283" y="861"/>
                    <a:pt x="283" y="861"/>
                    <a:pt x="283" y="861"/>
                  </a:cubicBezTo>
                  <a:cubicBezTo>
                    <a:pt x="395" y="974"/>
                    <a:pt x="578" y="974"/>
                    <a:pt x="690" y="861"/>
                  </a:cubicBezTo>
                  <a:cubicBezTo>
                    <a:pt x="861" y="691"/>
                    <a:pt x="861" y="691"/>
                    <a:pt x="861" y="691"/>
                  </a:cubicBezTo>
                  <a:cubicBezTo>
                    <a:pt x="974" y="578"/>
                    <a:pt x="974" y="396"/>
                    <a:pt x="861" y="283"/>
                  </a:cubicBezTo>
                  <a:cubicBezTo>
                    <a:pt x="690" y="112"/>
                    <a:pt x="690" y="112"/>
                    <a:pt x="690" y="112"/>
                  </a:cubicBezTo>
                  <a:cubicBezTo>
                    <a:pt x="578" y="0"/>
                    <a:pt x="395" y="0"/>
                    <a:pt x="283" y="112"/>
                  </a:cubicBezTo>
                  <a:cubicBezTo>
                    <a:pt x="112" y="283"/>
                    <a:pt x="112" y="283"/>
                    <a:pt x="112" y="2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 rot="10800000">
              <a:off x="7390827" y="1551266"/>
              <a:ext cx="920750" cy="920750"/>
            </a:xfrm>
            <a:custGeom>
              <a:avLst/>
              <a:gdLst>
                <a:gd name="T0" fmla="*/ 112 w 974"/>
                <a:gd name="T1" fmla="*/ 283 h 974"/>
                <a:gd name="T2" fmla="*/ 112 w 974"/>
                <a:gd name="T3" fmla="*/ 690 h 974"/>
                <a:gd name="T4" fmla="*/ 283 w 974"/>
                <a:gd name="T5" fmla="*/ 861 h 974"/>
                <a:gd name="T6" fmla="*/ 690 w 974"/>
                <a:gd name="T7" fmla="*/ 861 h 974"/>
                <a:gd name="T8" fmla="*/ 861 w 974"/>
                <a:gd name="T9" fmla="*/ 690 h 974"/>
                <a:gd name="T10" fmla="*/ 861 w 974"/>
                <a:gd name="T11" fmla="*/ 283 h 974"/>
                <a:gd name="T12" fmla="*/ 690 w 974"/>
                <a:gd name="T13" fmla="*/ 112 h 974"/>
                <a:gd name="T14" fmla="*/ 283 w 974"/>
                <a:gd name="T15" fmla="*/ 112 h 974"/>
                <a:gd name="T16" fmla="*/ 112 w 974"/>
                <a:gd name="T17" fmla="*/ 28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974">
                  <a:moveTo>
                    <a:pt x="112" y="283"/>
                  </a:moveTo>
                  <a:cubicBezTo>
                    <a:pt x="0" y="396"/>
                    <a:pt x="0" y="578"/>
                    <a:pt x="112" y="690"/>
                  </a:cubicBezTo>
                  <a:cubicBezTo>
                    <a:pt x="283" y="861"/>
                    <a:pt x="283" y="861"/>
                    <a:pt x="283" y="861"/>
                  </a:cubicBezTo>
                  <a:cubicBezTo>
                    <a:pt x="395" y="974"/>
                    <a:pt x="578" y="974"/>
                    <a:pt x="690" y="861"/>
                  </a:cubicBezTo>
                  <a:cubicBezTo>
                    <a:pt x="861" y="690"/>
                    <a:pt x="861" y="690"/>
                    <a:pt x="861" y="690"/>
                  </a:cubicBezTo>
                  <a:cubicBezTo>
                    <a:pt x="974" y="578"/>
                    <a:pt x="974" y="396"/>
                    <a:pt x="861" y="283"/>
                  </a:cubicBezTo>
                  <a:cubicBezTo>
                    <a:pt x="690" y="112"/>
                    <a:pt x="690" y="112"/>
                    <a:pt x="690" y="112"/>
                  </a:cubicBezTo>
                  <a:cubicBezTo>
                    <a:pt x="578" y="0"/>
                    <a:pt x="395" y="0"/>
                    <a:pt x="283" y="112"/>
                  </a:cubicBezTo>
                  <a:cubicBezTo>
                    <a:pt x="112" y="283"/>
                    <a:pt x="112" y="283"/>
                    <a:pt x="112" y="283"/>
                  </a:cubicBezTo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 rot="10800000">
              <a:off x="7490839" y="1644928"/>
              <a:ext cx="727075" cy="728663"/>
            </a:xfrm>
            <a:custGeom>
              <a:avLst/>
              <a:gdLst>
                <a:gd name="T0" fmla="*/ 89 w 769"/>
                <a:gd name="T1" fmla="*/ 224 h 770"/>
                <a:gd name="T2" fmla="*/ 89 w 769"/>
                <a:gd name="T3" fmla="*/ 546 h 770"/>
                <a:gd name="T4" fmla="*/ 224 w 769"/>
                <a:gd name="T5" fmla="*/ 681 h 770"/>
                <a:gd name="T6" fmla="*/ 546 w 769"/>
                <a:gd name="T7" fmla="*/ 681 h 770"/>
                <a:gd name="T8" fmla="*/ 681 w 769"/>
                <a:gd name="T9" fmla="*/ 546 h 770"/>
                <a:gd name="T10" fmla="*/ 681 w 769"/>
                <a:gd name="T11" fmla="*/ 224 h 770"/>
                <a:gd name="T12" fmla="*/ 546 w 769"/>
                <a:gd name="T13" fmla="*/ 89 h 770"/>
                <a:gd name="T14" fmla="*/ 224 w 769"/>
                <a:gd name="T15" fmla="*/ 89 h 770"/>
                <a:gd name="T16" fmla="*/ 89 w 769"/>
                <a:gd name="T17" fmla="*/ 224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9" h="770">
                  <a:moveTo>
                    <a:pt x="89" y="224"/>
                  </a:moveTo>
                  <a:cubicBezTo>
                    <a:pt x="0" y="313"/>
                    <a:pt x="0" y="457"/>
                    <a:pt x="89" y="546"/>
                  </a:cubicBezTo>
                  <a:cubicBezTo>
                    <a:pt x="224" y="681"/>
                    <a:pt x="224" y="681"/>
                    <a:pt x="224" y="681"/>
                  </a:cubicBezTo>
                  <a:cubicBezTo>
                    <a:pt x="313" y="770"/>
                    <a:pt x="457" y="770"/>
                    <a:pt x="546" y="681"/>
                  </a:cubicBezTo>
                  <a:cubicBezTo>
                    <a:pt x="681" y="546"/>
                    <a:pt x="681" y="546"/>
                    <a:pt x="681" y="546"/>
                  </a:cubicBezTo>
                  <a:cubicBezTo>
                    <a:pt x="769" y="457"/>
                    <a:pt x="769" y="313"/>
                    <a:pt x="681" y="224"/>
                  </a:cubicBezTo>
                  <a:cubicBezTo>
                    <a:pt x="546" y="89"/>
                    <a:pt x="546" y="89"/>
                    <a:pt x="546" y="89"/>
                  </a:cubicBezTo>
                  <a:cubicBezTo>
                    <a:pt x="457" y="0"/>
                    <a:pt x="313" y="0"/>
                    <a:pt x="224" y="89"/>
                  </a:cubicBezTo>
                  <a:cubicBezTo>
                    <a:pt x="89" y="224"/>
                    <a:pt x="89" y="224"/>
                    <a:pt x="89" y="224"/>
                  </a:cubicBezTo>
                </a:path>
              </a:pathLst>
            </a:custGeom>
            <a:solidFill>
              <a:srgbClr val="E05B3E"/>
            </a:solidFill>
            <a:ln w="22225">
              <a:noFill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503349" y="1712319"/>
              <a:ext cx="6973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prstClr val="white"/>
                  </a:solidFill>
                  <a:latin typeface="+mn-ea"/>
                </a:rPr>
                <a:t>01</a:t>
              </a:r>
              <a:endParaRPr lang="zh-CN" altLang="en-US" sz="280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12" name="组合 34"/>
          <p:cNvGrpSpPr/>
          <p:nvPr/>
        </p:nvGrpSpPr>
        <p:grpSpPr>
          <a:xfrm>
            <a:off x="1826780" y="3410303"/>
            <a:ext cx="925512" cy="927101"/>
            <a:chOff x="3760776" y="3477232"/>
            <a:chExt cx="925512" cy="927101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 rot="10800000">
              <a:off x="3767126" y="3477232"/>
              <a:ext cx="919162" cy="922338"/>
            </a:xfrm>
            <a:custGeom>
              <a:avLst/>
              <a:gdLst>
                <a:gd name="T0" fmla="*/ 112 w 974"/>
                <a:gd name="T1" fmla="*/ 283 h 974"/>
                <a:gd name="T2" fmla="*/ 112 w 974"/>
                <a:gd name="T3" fmla="*/ 690 h 974"/>
                <a:gd name="T4" fmla="*/ 283 w 974"/>
                <a:gd name="T5" fmla="*/ 861 h 974"/>
                <a:gd name="T6" fmla="*/ 690 w 974"/>
                <a:gd name="T7" fmla="*/ 861 h 974"/>
                <a:gd name="T8" fmla="*/ 861 w 974"/>
                <a:gd name="T9" fmla="*/ 691 h 974"/>
                <a:gd name="T10" fmla="*/ 861 w 974"/>
                <a:gd name="T11" fmla="*/ 283 h 974"/>
                <a:gd name="T12" fmla="*/ 690 w 974"/>
                <a:gd name="T13" fmla="*/ 112 h 974"/>
                <a:gd name="T14" fmla="*/ 283 w 974"/>
                <a:gd name="T15" fmla="*/ 112 h 974"/>
                <a:gd name="T16" fmla="*/ 112 w 974"/>
                <a:gd name="T17" fmla="*/ 28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974">
                  <a:moveTo>
                    <a:pt x="112" y="283"/>
                  </a:moveTo>
                  <a:cubicBezTo>
                    <a:pt x="0" y="396"/>
                    <a:pt x="0" y="578"/>
                    <a:pt x="112" y="690"/>
                  </a:cubicBezTo>
                  <a:cubicBezTo>
                    <a:pt x="283" y="861"/>
                    <a:pt x="283" y="861"/>
                    <a:pt x="283" y="861"/>
                  </a:cubicBezTo>
                  <a:cubicBezTo>
                    <a:pt x="395" y="974"/>
                    <a:pt x="578" y="974"/>
                    <a:pt x="690" y="861"/>
                  </a:cubicBezTo>
                  <a:cubicBezTo>
                    <a:pt x="861" y="691"/>
                    <a:pt x="861" y="691"/>
                    <a:pt x="861" y="691"/>
                  </a:cubicBezTo>
                  <a:cubicBezTo>
                    <a:pt x="974" y="578"/>
                    <a:pt x="974" y="396"/>
                    <a:pt x="861" y="283"/>
                  </a:cubicBezTo>
                  <a:cubicBezTo>
                    <a:pt x="690" y="112"/>
                    <a:pt x="690" y="112"/>
                    <a:pt x="690" y="112"/>
                  </a:cubicBezTo>
                  <a:cubicBezTo>
                    <a:pt x="578" y="0"/>
                    <a:pt x="395" y="0"/>
                    <a:pt x="283" y="112"/>
                  </a:cubicBezTo>
                  <a:cubicBezTo>
                    <a:pt x="112" y="283"/>
                    <a:pt x="112" y="283"/>
                    <a:pt x="112" y="2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 rot="10800000">
              <a:off x="3760776" y="3483583"/>
              <a:ext cx="920750" cy="920750"/>
            </a:xfrm>
            <a:custGeom>
              <a:avLst/>
              <a:gdLst>
                <a:gd name="T0" fmla="*/ 112 w 974"/>
                <a:gd name="T1" fmla="*/ 283 h 974"/>
                <a:gd name="T2" fmla="*/ 112 w 974"/>
                <a:gd name="T3" fmla="*/ 690 h 974"/>
                <a:gd name="T4" fmla="*/ 283 w 974"/>
                <a:gd name="T5" fmla="*/ 861 h 974"/>
                <a:gd name="T6" fmla="*/ 690 w 974"/>
                <a:gd name="T7" fmla="*/ 861 h 974"/>
                <a:gd name="T8" fmla="*/ 861 w 974"/>
                <a:gd name="T9" fmla="*/ 690 h 974"/>
                <a:gd name="T10" fmla="*/ 861 w 974"/>
                <a:gd name="T11" fmla="*/ 283 h 974"/>
                <a:gd name="T12" fmla="*/ 690 w 974"/>
                <a:gd name="T13" fmla="*/ 112 h 974"/>
                <a:gd name="T14" fmla="*/ 283 w 974"/>
                <a:gd name="T15" fmla="*/ 112 h 974"/>
                <a:gd name="T16" fmla="*/ 112 w 974"/>
                <a:gd name="T17" fmla="*/ 28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974">
                  <a:moveTo>
                    <a:pt x="112" y="283"/>
                  </a:moveTo>
                  <a:cubicBezTo>
                    <a:pt x="0" y="396"/>
                    <a:pt x="0" y="578"/>
                    <a:pt x="112" y="690"/>
                  </a:cubicBezTo>
                  <a:cubicBezTo>
                    <a:pt x="283" y="861"/>
                    <a:pt x="283" y="861"/>
                    <a:pt x="283" y="861"/>
                  </a:cubicBezTo>
                  <a:cubicBezTo>
                    <a:pt x="395" y="974"/>
                    <a:pt x="578" y="974"/>
                    <a:pt x="690" y="861"/>
                  </a:cubicBezTo>
                  <a:cubicBezTo>
                    <a:pt x="861" y="690"/>
                    <a:pt x="861" y="690"/>
                    <a:pt x="861" y="690"/>
                  </a:cubicBezTo>
                  <a:cubicBezTo>
                    <a:pt x="974" y="578"/>
                    <a:pt x="974" y="396"/>
                    <a:pt x="861" y="283"/>
                  </a:cubicBezTo>
                  <a:cubicBezTo>
                    <a:pt x="690" y="112"/>
                    <a:pt x="690" y="112"/>
                    <a:pt x="690" y="112"/>
                  </a:cubicBezTo>
                  <a:cubicBezTo>
                    <a:pt x="578" y="0"/>
                    <a:pt x="395" y="0"/>
                    <a:pt x="283" y="112"/>
                  </a:cubicBezTo>
                  <a:cubicBezTo>
                    <a:pt x="112" y="283"/>
                    <a:pt x="112" y="283"/>
                    <a:pt x="112" y="283"/>
                  </a:cubicBezTo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 rot="10800000">
              <a:off x="3860788" y="3577245"/>
              <a:ext cx="727075" cy="728663"/>
            </a:xfrm>
            <a:custGeom>
              <a:avLst/>
              <a:gdLst>
                <a:gd name="T0" fmla="*/ 89 w 769"/>
                <a:gd name="T1" fmla="*/ 224 h 770"/>
                <a:gd name="T2" fmla="*/ 89 w 769"/>
                <a:gd name="T3" fmla="*/ 546 h 770"/>
                <a:gd name="T4" fmla="*/ 224 w 769"/>
                <a:gd name="T5" fmla="*/ 681 h 770"/>
                <a:gd name="T6" fmla="*/ 546 w 769"/>
                <a:gd name="T7" fmla="*/ 681 h 770"/>
                <a:gd name="T8" fmla="*/ 681 w 769"/>
                <a:gd name="T9" fmla="*/ 546 h 770"/>
                <a:gd name="T10" fmla="*/ 681 w 769"/>
                <a:gd name="T11" fmla="*/ 224 h 770"/>
                <a:gd name="T12" fmla="*/ 546 w 769"/>
                <a:gd name="T13" fmla="*/ 89 h 770"/>
                <a:gd name="T14" fmla="*/ 224 w 769"/>
                <a:gd name="T15" fmla="*/ 89 h 770"/>
                <a:gd name="T16" fmla="*/ 89 w 769"/>
                <a:gd name="T17" fmla="*/ 224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9" h="770">
                  <a:moveTo>
                    <a:pt x="89" y="224"/>
                  </a:moveTo>
                  <a:cubicBezTo>
                    <a:pt x="0" y="313"/>
                    <a:pt x="0" y="457"/>
                    <a:pt x="89" y="546"/>
                  </a:cubicBezTo>
                  <a:cubicBezTo>
                    <a:pt x="224" y="681"/>
                    <a:pt x="224" y="681"/>
                    <a:pt x="224" y="681"/>
                  </a:cubicBezTo>
                  <a:cubicBezTo>
                    <a:pt x="313" y="770"/>
                    <a:pt x="457" y="770"/>
                    <a:pt x="546" y="681"/>
                  </a:cubicBezTo>
                  <a:cubicBezTo>
                    <a:pt x="681" y="546"/>
                    <a:pt x="681" y="546"/>
                    <a:pt x="681" y="546"/>
                  </a:cubicBezTo>
                  <a:cubicBezTo>
                    <a:pt x="769" y="457"/>
                    <a:pt x="769" y="313"/>
                    <a:pt x="681" y="224"/>
                  </a:cubicBezTo>
                  <a:cubicBezTo>
                    <a:pt x="546" y="89"/>
                    <a:pt x="546" y="89"/>
                    <a:pt x="546" y="89"/>
                  </a:cubicBezTo>
                  <a:cubicBezTo>
                    <a:pt x="457" y="0"/>
                    <a:pt x="313" y="0"/>
                    <a:pt x="224" y="89"/>
                  </a:cubicBezTo>
                  <a:cubicBezTo>
                    <a:pt x="89" y="224"/>
                    <a:pt x="89" y="224"/>
                    <a:pt x="89" y="224"/>
                  </a:cubicBezTo>
                </a:path>
              </a:pathLst>
            </a:custGeom>
            <a:solidFill>
              <a:srgbClr val="27ACAD"/>
            </a:solidFill>
            <a:ln w="22225">
              <a:noFill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77727" y="3648696"/>
              <a:ext cx="6973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zh-CN" altLang="en-US" sz="280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17" name="组合 39"/>
          <p:cNvGrpSpPr/>
          <p:nvPr/>
        </p:nvGrpSpPr>
        <p:grpSpPr>
          <a:xfrm>
            <a:off x="1856276" y="5128716"/>
            <a:ext cx="925512" cy="927101"/>
            <a:chOff x="5422196" y="3477232"/>
            <a:chExt cx="925512" cy="927101"/>
          </a:xfrm>
        </p:grpSpPr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5422196" y="3481995"/>
              <a:ext cx="919162" cy="922338"/>
            </a:xfrm>
            <a:custGeom>
              <a:avLst/>
              <a:gdLst>
                <a:gd name="T0" fmla="*/ 112 w 974"/>
                <a:gd name="T1" fmla="*/ 283 h 974"/>
                <a:gd name="T2" fmla="*/ 112 w 974"/>
                <a:gd name="T3" fmla="*/ 690 h 974"/>
                <a:gd name="T4" fmla="*/ 283 w 974"/>
                <a:gd name="T5" fmla="*/ 861 h 974"/>
                <a:gd name="T6" fmla="*/ 690 w 974"/>
                <a:gd name="T7" fmla="*/ 861 h 974"/>
                <a:gd name="T8" fmla="*/ 861 w 974"/>
                <a:gd name="T9" fmla="*/ 691 h 974"/>
                <a:gd name="T10" fmla="*/ 861 w 974"/>
                <a:gd name="T11" fmla="*/ 283 h 974"/>
                <a:gd name="T12" fmla="*/ 690 w 974"/>
                <a:gd name="T13" fmla="*/ 112 h 974"/>
                <a:gd name="T14" fmla="*/ 283 w 974"/>
                <a:gd name="T15" fmla="*/ 112 h 974"/>
                <a:gd name="T16" fmla="*/ 112 w 974"/>
                <a:gd name="T17" fmla="*/ 28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974">
                  <a:moveTo>
                    <a:pt x="112" y="283"/>
                  </a:moveTo>
                  <a:cubicBezTo>
                    <a:pt x="0" y="396"/>
                    <a:pt x="0" y="578"/>
                    <a:pt x="112" y="690"/>
                  </a:cubicBezTo>
                  <a:cubicBezTo>
                    <a:pt x="283" y="861"/>
                    <a:pt x="283" y="861"/>
                    <a:pt x="283" y="861"/>
                  </a:cubicBezTo>
                  <a:cubicBezTo>
                    <a:pt x="395" y="974"/>
                    <a:pt x="578" y="974"/>
                    <a:pt x="690" y="861"/>
                  </a:cubicBezTo>
                  <a:cubicBezTo>
                    <a:pt x="861" y="691"/>
                    <a:pt x="861" y="691"/>
                    <a:pt x="861" y="691"/>
                  </a:cubicBezTo>
                  <a:cubicBezTo>
                    <a:pt x="974" y="578"/>
                    <a:pt x="974" y="396"/>
                    <a:pt x="861" y="283"/>
                  </a:cubicBezTo>
                  <a:cubicBezTo>
                    <a:pt x="690" y="112"/>
                    <a:pt x="690" y="112"/>
                    <a:pt x="690" y="112"/>
                  </a:cubicBezTo>
                  <a:cubicBezTo>
                    <a:pt x="578" y="0"/>
                    <a:pt x="395" y="0"/>
                    <a:pt x="283" y="112"/>
                  </a:cubicBezTo>
                  <a:cubicBezTo>
                    <a:pt x="112" y="283"/>
                    <a:pt x="112" y="283"/>
                    <a:pt x="112" y="2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5426958" y="3477232"/>
              <a:ext cx="920750" cy="920750"/>
            </a:xfrm>
            <a:custGeom>
              <a:avLst/>
              <a:gdLst>
                <a:gd name="T0" fmla="*/ 112 w 974"/>
                <a:gd name="T1" fmla="*/ 283 h 974"/>
                <a:gd name="T2" fmla="*/ 112 w 974"/>
                <a:gd name="T3" fmla="*/ 690 h 974"/>
                <a:gd name="T4" fmla="*/ 283 w 974"/>
                <a:gd name="T5" fmla="*/ 861 h 974"/>
                <a:gd name="T6" fmla="*/ 690 w 974"/>
                <a:gd name="T7" fmla="*/ 861 h 974"/>
                <a:gd name="T8" fmla="*/ 861 w 974"/>
                <a:gd name="T9" fmla="*/ 690 h 974"/>
                <a:gd name="T10" fmla="*/ 861 w 974"/>
                <a:gd name="T11" fmla="*/ 283 h 974"/>
                <a:gd name="T12" fmla="*/ 690 w 974"/>
                <a:gd name="T13" fmla="*/ 112 h 974"/>
                <a:gd name="T14" fmla="*/ 283 w 974"/>
                <a:gd name="T15" fmla="*/ 112 h 974"/>
                <a:gd name="T16" fmla="*/ 112 w 974"/>
                <a:gd name="T17" fmla="*/ 283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4" h="974">
                  <a:moveTo>
                    <a:pt x="112" y="283"/>
                  </a:moveTo>
                  <a:cubicBezTo>
                    <a:pt x="0" y="396"/>
                    <a:pt x="0" y="578"/>
                    <a:pt x="112" y="690"/>
                  </a:cubicBezTo>
                  <a:cubicBezTo>
                    <a:pt x="283" y="861"/>
                    <a:pt x="283" y="861"/>
                    <a:pt x="283" y="861"/>
                  </a:cubicBezTo>
                  <a:cubicBezTo>
                    <a:pt x="395" y="974"/>
                    <a:pt x="578" y="974"/>
                    <a:pt x="690" y="861"/>
                  </a:cubicBezTo>
                  <a:cubicBezTo>
                    <a:pt x="861" y="690"/>
                    <a:pt x="861" y="690"/>
                    <a:pt x="861" y="690"/>
                  </a:cubicBezTo>
                  <a:cubicBezTo>
                    <a:pt x="974" y="578"/>
                    <a:pt x="974" y="396"/>
                    <a:pt x="861" y="283"/>
                  </a:cubicBezTo>
                  <a:cubicBezTo>
                    <a:pt x="690" y="112"/>
                    <a:pt x="690" y="112"/>
                    <a:pt x="690" y="112"/>
                  </a:cubicBezTo>
                  <a:cubicBezTo>
                    <a:pt x="578" y="0"/>
                    <a:pt x="395" y="0"/>
                    <a:pt x="283" y="112"/>
                  </a:cubicBezTo>
                  <a:cubicBezTo>
                    <a:pt x="112" y="283"/>
                    <a:pt x="112" y="283"/>
                    <a:pt x="112" y="283"/>
                  </a:cubicBezTo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5520621" y="3575657"/>
              <a:ext cx="727075" cy="728663"/>
            </a:xfrm>
            <a:custGeom>
              <a:avLst/>
              <a:gdLst>
                <a:gd name="T0" fmla="*/ 89 w 769"/>
                <a:gd name="T1" fmla="*/ 224 h 770"/>
                <a:gd name="T2" fmla="*/ 89 w 769"/>
                <a:gd name="T3" fmla="*/ 546 h 770"/>
                <a:gd name="T4" fmla="*/ 224 w 769"/>
                <a:gd name="T5" fmla="*/ 681 h 770"/>
                <a:gd name="T6" fmla="*/ 546 w 769"/>
                <a:gd name="T7" fmla="*/ 681 h 770"/>
                <a:gd name="T8" fmla="*/ 681 w 769"/>
                <a:gd name="T9" fmla="*/ 546 h 770"/>
                <a:gd name="T10" fmla="*/ 681 w 769"/>
                <a:gd name="T11" fmla="*/ 224 h 770"/>
                <a:gd name="T12" fmla="*/ 546 w 769"/>
                <a:gd name="T13" fmla="*/ 89 h 770"/>
                <a:gd name="T14" fmla="*/ 224 w 769"/>
                <a:gd name="T15" fmla="*/ 89 h 770"/>
                <a:gd name="T16" fmla="*/ 89 w 769"/>
                <a:gd name="T17" fmla="*/ 224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9" h="770">
                  <a:moveTo>
                    <a:pt x="89" y="224"/>
                  </a:moveTo>
                  <a:cubicBezTo>
                    <a:pt x="0" y="313"/>
                    <a:pt x="0" y="457"/>
                    <a:pt x="89" y="546"/>
                  </a:cubicBezTo>
                  <a:cubicBezTo>
                    <a:pt x="224" y="681"/>
                    <a:pt x="224" y="681"/>
                    <a:pt x="224" y="681"/>
                  </a:cubicBezTo>
                  <a:cubicBezTo>
                    <a:pt x="313" y="770"/>
                    <a:pt x="457" y="770"/>
                    <a:pt x="546" y="681"/>
                  </a:cubicBezTo>
                  <a:cubicBezTo>
                    <a:pt x="681" y="546"/>
                    <a:pt x="681" y="546"/>
                    <a:pt x="681" y="546"/>
                  </a:cubicBezTo>
                  <a:cubicBezTo>
                    <a:pt x="769" y="457"/>
                    <a:pt x="769" y="313"/>
                    <a:pt x="681" y="224"/>
                  </a:cubicBezTo>
                  <a:cubicBezTo>
                    <a:pt x="546" y="89"/>
                    <a:pt x="546" y="89"/>
                    <a:pt x="546" y="89"/>
                  </a:cubicBezTo>
                  <a:cubicBezTo>
                    <a:pt x="457" y="0"/>
                    <a:pt x="313" y="0"/>
                    <a:pt x="224" y="89"/>
                  </a:cubicBezTo>
                  <a:cubicBezTo>
                    <a:pt x="89" y="224"/>
                    <a:pt x="89" y="224"/>
                    <a:pt x="89" y="224"/>
                  </a:cubicBezTo>
                </a:path>
              </a:pathLst>
            </a:custGeom>
            <a:solidFill>
              <a:srgbClr val="F4AC42"/>
            </a:solidFill>
            <a:ln w="22225">
              <a:noFill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560789" y="3654139"/>
              <a:ext cx="6973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prstClr val="white"/>
                  </a:solidFill>
                  <a:latin typeface="+mn-ea"/>
                </a:rPr>
                <a:t>03</a:t>
              </a:r>
              <a:endParaRPr lang="zh-CN" altLang="en-US" sz="28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2863129" y="2084635"/>
            <a:ext cx="4133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E4535F"/>
                </a:solidFill>
                <a:latin typeface="+mn-ea"/>
              </a:rPr>
              <a:t>咨询产品购买方式和基本情况</a:t>
            </a:r>
            <a:endParaRPr lang="en-US" altLang="zh-CN" sz="1400" b="1" dirty="0" smtClean="0">
              <a:solidFill>
                <a:srgbClr val="E4535F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36873" y="5469011"/>
            <a:ext cx="32282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D5963A"/>
                </a:solidFill>
                <a:latin typeface="+mn-ea"/>
              </a:rPr>
              <a:t>提及同标行产品优点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863129" y="3688556"/>
            <a:ext cx="34984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249FA0"/>
                </a:solidFill>
                <a:latin typeface="+mn-ea"/>
              </a:rPr>
              <a:t>客户咨询内容符合产品业务价值</a:t>
            </a:r>
            <a:endParaRPr lang="en-US" altLang="zh-CN" sz="1400" dirty="0" smtClean="0">
              <a:latin typeface="+mn-ea"/>
            </a:endParaRPr>
          </a:p>
        </p:txBody>
      </p:sp>
      <p:pic>
        <p:nvPicPr>
          <p:cNvPr id="2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92552" y="1672332"/>
            <a:ext cx="2390775" cy="44386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矩形 15"/>
          <p:cNvSpPr>
            <a:spLocks noChangeArrowheads="1"/>
          </p:cNvSpPr>
          <p:nvPr/>
        </p:nvSpPr>
        <p:spPr bwMode="auto">
          <a:xfrm>
            <a:off x="6492552" y="3544540"/>
            <a:ext cx="1225550" cy="457200"/>
          </a:xfrm>
          <a:prstGeom prst="rect">
            <a:avLst/>
          </a:prstGeom>
          <a:solidFill>
            <a:srgbClr val="F85A3A"/>
          </a:solidFill>
          <a:ln w="254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华文隶书" pitchFamily="2" charset="-122"/>
              </a:rPr>
              <a:t>基金理财</a:t>
            </a:r>
          </a:p>
        </p:txBody>
      </p:sp>
      <p:pic>
        <p:nvPicPr>
          <p:cNvPr id="27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0544" y="1672332"/>
            <a:ext cx="2808312" cy="4453021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19"/>
          <p:cNvSpPr>
            <a:spLocks noChangeArrowheads="1"/>
          </p:cNvSpPr>
          <p:nvPr/>
        </p:nvSpPr>
        <p:spPr bwMode="auto">
          <a:xfrm>
            <a:off x="7140624" y="4480644"/>
            <a:ext cx="12954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buFont typeface="Arial" charset="0"/>
              <a:buNone/>
            </a:pPr>
            <a:r>
              <a:rPr lang="zh-CN" altLang="en-US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华文隶书" pitchFamily="2" charset="-122"/>
              </a:rPr>
              <a:t>出国金融</a:t>
            </a:r>
          </a:p>
        </p:txBody>
      </p:sp>
      <p:pic>
        <p:nvPicPr>
          <p:cNvPr id="29" name="Picture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4560" y="1672332"/>
            <a:ext cx="2448272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矩形 29"/>
          <p:cNvSpPr/>
          <p:nvPr/>
        </p:nvSpPr>
        <p:spPr>
          <a:xfrm>
            <a:off x="7212632" y="5056708"/>
            <a:ext cx="914400" cy="34925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信用卡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988892" y="6281266"/>
            <a:ext cx="1571604" cy="476250"/>
          </a:xfrm>
          <a:noFill/>
        </p:spPr>
        <p:txBody>
          <a:bodyPr/>
          <a:lstStyle/>
          <a:p>
            <a:fld id="{B1D79AD5-B8C2-4AF9-AD98-95F4D5CB98C1}" type="slidenum">
              <a:rPr lang="en-US" altLang="zh-CN" b="1" smtClean="0">
                <a:solidFill>
                  <a:srgbClr val="7575D1"/>
                </a:solidFill>
                <a:latin typeface="微软雅黑" pitchFamily="34" charset="-122"/>
                <a:ea typeface="微软雅黑" pitchFamily="34" charset="-122"/>
              </a:rPr>
              <a:pPr/>
              <a:t>32</a:t>
            </a:fld>
            <a:endParaRPr lang="en-US" altLang="zh-CN" b="1" dirty="0" smtClean="0">
              <a:solidFill>
                <a:srgbClr val="7575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89"/>
          <p:cNvSpPr txBox="1"/>
          <p:nvPr/>
        </p:nvSpPr>
        <p:spPr>
          <a:xfrm>
            <a:off x="3449723" y="6308116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注：例子由语音转成文本内容，存在乱码情况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78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 animBg="1"/>
      <p:bldP spid="26" grpId="1" animBg="1"/>
      <p:bldP spid="28" grpId="0" animBg="1"/>
      <p:bldP spid="28" grpId="1" animBg="1"/>
      <p:bldP spid="30" grpId="0" animBg="1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2299" y="2125177"/>
            <a:ext cx="3391681" cy="2607647"/>
            <a:chOff x="0" y="1810509"/>
            <a:chExt cx="3729422" cy="2792177"/>
          </a:xfrm>
        </p:grpSpPr>
        <p:sp>
          <p:nvSpPr>
            <p:cNvPr id="6" name="Shape 436"/>
            <p:cNvSpPr/>
            <p:nvPr/>
          </p:nvSpPr>
          <p:spPr>
            <a:xfrm>
              <a:off x="0" y="1810509"/>
              <a:ext cx="1949003" cy="279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14789" y="1930"/>
                    <a:pt x="10080" y="6039"/>
                    <a:pt x="10080" y="10800"/>
                  </a:cubicBezTo>
                  <a:cubicBezTo>
                    <a:pt x="10080" y="15555"/>
                    <a:pt x="14789" y="19670"/>
                    <a:pt x="21600" y="21600"/>
                  </a:cubicBezTo>
                  <a:close/>
                </a:path>
              </a:pathLst>
            </a:custGeom>
            <a:solidFill>
              <a:srgbClr val="0D79CA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" name="Shape 454"/>
            <p:cNvSpPr/>
            <p:nvPr/>
          </p:nvSpPr>
          <p:spPr>
            <a:xfrm>
              <a:off x="1257580" y="1995039"/>
              <a:ext cx="2471842" cy="2416835"/>
            </a:xfrm>
            <a:prstGeom prst="ellipse">
              <a:avLst/>
            </a:prstGeom>
            <a:solidFill>
              <a:srgbClr val="0D79CA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8" name="Shape 455"/>
            <p:cNvSpPr/>
            <p:nvPr/>
          </p:nvSpPr>
          <p:spPr>
            <a:xfrm>
              <a:off x="1975155" y="2316024"/>
              <a:ext cx="982652" cy="81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9590" y="18832"/>
                  </a:moveTo>
                  <a:lnTo>
                    <a:pt x="11886" y="18832"/>
                  </a:lnTo>
                  <a:lnTo>
                    <a:pt x="12689" y="20268"/>
                  </a:lnTo>
                  <a:lnTo>
                    <a:pt x="8911" y="20268"/>
                  </a:lnTo>
                  <a:lnTo>
                    <a:pt x="9590" y="18832"/>
                  </a:lnTo>
                  <a:close/>
                  <a:moveTo>
                    <a:pt x="6050" y="677"/>
                  </a:moveTo>
                  <a:lnTo>
                    <a:pt x="6604" y="1055"/>
                  </a:lnTo>
                  <a:cubicBezTo>
                    <a:pt x="6638" y="1079"/>
                    <a:pt x="6661" y="1091"/>
                    <a:pt x="6684" y="1116"/>
                  </a:cubicBezTo>
                  <a:lnTo>
                    <a:pt x="11659" y="434"/>
                  </a:lnTo>
                  <a:cubicBezTo>
                    <a:pt x="11535" y="142"/>
                    <a:pt x="11241" y="-41"/>
                    <a:pt x="10890" y="8"/>
                  </a:cubicBezTo>
                  <a:lnTo>
                    <a:pt x="6050" y="677"/>
                  </a:lnTo>
                  <a:close/>
                  <a:moveTo>
                    <a:pt x="5394" y="836"/>
                  </a:moveTo>
                  <a:lnTo>
                    <a:pt x="6333" y="1481"/>
                  </a:lnTo>
                  <a:cubicBezTo>
                    <a:pt x="6469" y="1578"/>
                    <a:pt x="6582" y="1846"/>
                    <a:pt x="6582" y="2090"/>
                  </a:cubicBezTo>
                  <a:lnTo>
                    <a:pt x="6582" y="11368"/>
                  </a:lnTo>
                  <a:cubicBezTo>
                    <a:pt x="6582" y="11611"/>
                    <a:pt x="6469" y="11721"/>
                    <a:pt x="6333" y="11636"/>
                  </a:cubicBezTo>
                  <a:lnTo>
                    <a:pt x="5394" y="10990"/>
                  </a:lnTo>
                  <a:cubicBezTo>
                    <a:pt x="5247" y="10893"/>
                    <a:pt x="5134" y="10613"/>
                    <a:pt x="5134" y="10382"/>
                  </a:cubicBezTo>
                  <a:lnTo>
                    <a:pt x="5134" y="1091"/>
                  </a:lnTo>
                  <a:cubicBezTo>
                    <a:pt x="5134" y="860"/>
                    <a:pt x="5247" y="738"/>
                    <a:pt x="5394" y="836"/>
                  </a:cubicBezTo>
                  <a:close/>
                  <a:moveTo>
                    <a:pt x="9273" y="3709"/>
                  </a:moveTo>
                  <a:lnTo>
                    <a:pt x="9827" y="4099"/>
                  </a:lnTo>
                  <a:cubicBezTo>
                    <a:pt x="9861" y="4111"/>
                    <a:pt x="9884" y="4135"/>
                    <a:pt x="9918" y="4160"/>
                  </a:cubicBezTo>
                  <a:lnTo>
                    <a:pt x="14883" y="3478"/>
                  </a:lnTo>
                  <a:cubicBezTo>
                    <a:pt x="14758" y="3173"/>
                    <a:pt x="14464" y="3003"/>
                    <a:pt x="14125" y="3039"/>
                  </a:cubicBezTo>
                  <a:lnTo>
                    <a:pt x="9273" y="3709"/>
                  </a:lnTo>
                  <a:close/>
                  <a:moveTo>
                    <a:pt x="8617" y="3880"/>
                  </a:moveTo>
                  <a:lnTo>
                    <a:pt x="9556" y="4525"/>
                  </a:lnTo>
                  <a:cubicBezTo>
                    <a:pt x="9692" y="4610"/>
                    <a:pt x="9805" y="4890"/>
                    <a:pt x="9805" y="5122"/>
                  </a:cubicBezTo>
                  <a:lnTo>
                    <a:pt x="9805" y="14412"/>
                  </a:lnTo>
                  <a:cubicBezTo>
                    <a:pt x="9805" y="14643"/>
                    <a:pt x="9692" y="14765"/>
                    <a:pt x="9556" y="14667"/>
                  </a:cubicBezTo>
                  <a:lnTo>
                    <a:pt x="8617" y="14022"/>
                  </a:lnTo>
                  <a:cubicBezTo>
                    <a:pt x="8482" y="13925"/>
                    <a:pt x="8369" y="13657"/>
                    <a:pt x="8369" y="13413"/>
                  </a:cubicBezTo>
                  <a:lnTo>
                    <a:pt x="8369" y="4135"/>
                  </a:lnTo>
                  <a:cubicBezTo>
                    <a:pt x="8369" y="3892"/>
                    <a:pt x="8482" y="3782"/>
                    <a:pt x="8617" y="3880"/>
                  </a:cubicBezTo>
                  <a:close/>
                  <a:moveTo>
                    <a:pt x="10268" y="4927"/>
                  </a:moveTo>
                  <a:lnTo>
                    <a:pt x="15471" y="4208"/>
                  </a:lnTo>
                  <a:cubicBezTo>
                    <a:pt x="15912" y="4148"/>
                    <a:pt x="16285" y="4464"/>
                    <a:pt x="16285" y="4927"/>
                  </a:cubicBezTo>
                  <a:lnTo>
                    <a:pt x="16285" y="12914"/>
                  </a:lnTo>
                  <a:cubicBezTo>
                    <a:pt x="16285" y="13377"/>
                    <a:pt x="15912" y="13803"/>
                    <a:pt x="15471" y="13864"/>
                  </a:cubicBezTo>
                  <a:lnTo>
                    <a:pt x="10268" y="14582"/>
                  </a:lnTo>
                  <a:lnTo>
                    <a:pt x="10268" y="4927"/>
                  </a:lnTo>
                  <a:close/>
                  <a:moveTo>
                    <a:pt x="11264" y="6230"/>
                  </a:moveTo>
                  <a:lnTo>
                    <a:pt x="15335" y="5669"/>
                  </a:lnTo>
                  <a:lnTo>
                    <a:pt x="15335" y="7642"/>
                  </a:lnTo>
                  <a:lnTo>
                    <a:pt x="11264" y="8202"/>
                  </a:lnTo>
                  <a:lnTo>
                    <a:pt x="11264" y="6230"/>
                  </a:lnTo>
                  <a:close/>
                  <a:moveTo>
                    <a:pt x="7034" y="1883"/>
                  </a:moveTo>
                  <a:lnTo>
                    <a:pt x="12236" y="1164"/>
                  </a:lnTo>
                  <a:cubicBezTo>
                    <a:pt x="12689" y="1104"/>
                    <a:pt x="13062" y="1432"/>
                    <a:pt x="13062" y="1883"/>
                  </a:cubicBezTo>
                  <a:lnTo>
                    <a:pt x="13062" y="2114"/>
                  </a:lnTo>
                  <a:lnTo>
                    <a:pt x="8131" y="2796"/>
                  </a:lnTo>
                  <a:cubicBezTo>
                    <a:pt x="7781" y="2906"/>
                    <a:pt x="7645" y="3149"/>
                    <a:pt x="7656" y="3648"/>
                  </a:cubicBezTo>
                  <a:lnTo>
                    <a:pt x="7656" y="11453"/>
                  </a:lnTo>
                  <a:lnTo>
                    <a:pt x="7034" y="11538"/>
                  </a:lnTo>
                  <a:lnTo>
                    <a:pt x="7034" y="1883"/>
                  </a:lnTo>
                  <a:close/>
                  <a:moveTo>
                    <a:pt x="3234" y="6412"/>
                  </a:moveTo>
                  <a:lnTo>
                    <a:pt x="4275" y="6412"/>
                  </a:lnTo>
                  <a:lnTo>
                    <a:pt x="4275" y="4598"/>
                  </a:lnTo>
                  <a:lnTo>
                    <a:pt x="3314" y="4598"/>
                  </a:lnTo>
                  <a:cubicBezTo>
                    <a:pt x="2431" y="4598"/>
                    <a:pt x="1719" y="5377"/>
                    <a:pt x="1719" y="6327"/>
                  </a:cubicBezTo>
                  <a:lnTo>
                    <a:pt x="1719" y="15958"/>
                  </a:lnTo>
                  <a:cubicBezTo>
                    <a:pt x="1719" y="16737"/>
                    <a:pt x="2205" y="17407"/>
                    <a:pt x="2872" y="17614"/>
                  </a:cubicBezTo>
                  <a:lnTo>
                    <a:pt x="0" y="20061"/>
                  </a:lnTo>
                  <a:lnTo>
                    <a:pt x="0" y="21559"/>
                  </a:lnTo>
                  <a:lnTo>
                    <a:pt x="21600" y="21559"/>
                  </a:lnTo>
                  <a:lnTo>
                    <a:pt x="21600" y="20061"/>
                  </a:lnTo>
                  <a:lnTo>
                    <a:pt x="18524" y="17638"/>
                  </a:lnTo>
                  <a:cubicBezTo>
                    <a:pt x="19236" y="17468"/>
                    <a:pt x="19768" y="16774"/>
                    <a:pt x="19768" y="15958"/>
                  </a:cubicBezTo>
                  <a:lnTo>
                    <a:pt x="19768" y="6327"/>
                  </a:lnTo>
                  <a:cubicBezTo>
                    <a:pt x="19768" y="5377"/>
                    <a:pt x="19055" y="4598"/>
                    <a:pt x="18173" y="4598"/>
                  </a:cubicBezTo>
                  <a:lnTo>
                    <a:pt x="17223" y="4598"/>
                  </a:lnTo>
                  <a:lnTo>
                    <a:pt x="17223" y="6412"/>
                  </a:lnTo>
                  <a:lnTo>
                    <a:pt x="18253" y="6412"/>
                  </a:lnTo>
                  <a:lnTo>
                    <a:pt x="18253" y="16226"/>
                  </a:lnTo>
                  <a:lnTo>
                    <a:pt x="3234" y="16226"/>
                  </a:lnTo>
                  <a:lnTo>
                    <a:pt x="3234" y="641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0" name="Shape 456"/>
            <p:cNvSpPr/>
            <p:nvPr/>
          </p:nvSpPr>
          <p:spPr>
            <a:xfrm>
              <a:off x="1857392" y="3330757"/>
              <a:ext cx="1218180" cy="57153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4405" tIns="54405" rIns="54405" bIns="54405">
              <a:spAutoFit/>
            </a:bodyPr>
            <a:lstStyle>
              <a:lvl1pPr algn="just">
                <a:defRPr sz="3000" b="1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dirty="0" err="1"/>
                <a:t>目录</a:t>
              </a:r>
              <a:endParaRPr dirty="0"/>
            </a:p>
          </p:txBody>
        </p:sp>
        <p:sp>
          <p:nvSpPr>
            <p:cNvPr id="11" name="Shape 457"/>
            <p:cNvSpPr/>
            <p:nvPr/>
          </p:nvSpPr>
          <p:spPr>
            <a:xfrm>
              <a:off x="1662749" y="3829548"/>
              <a:ext cx="1388913" cy="36481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4405" tIns="54405" rIns="54405" bIns="54405">
              <a:spAutoFit/>
            </a:bodyPr>
            <a:lstStyle>
              <a:lvl1pPr>
                <a:defRPr sz="1500" b="1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dirty="0"/>
                <a:t>CONTENTS</a:t>
              </a:r>
            </a:p>
          </p:txBody>
        </p:sp>
      </p:grpSp>
      <p:sp>
        <p:nvSpPr>
          <p:cNvPr id="12" name="Shape 442"/>
          <p:cNvSpPr/>
          <p:nvPr/>
        </p:nvSpPr>
        <p:spPr>
          <a:xfrm>
            <a:off x="4342025" y="2503370"/>
            <a:ext cx="4276636" cy="5016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algn="ctr" defTabSz="1087755">
              <a:defRPr>
                <a:solidFill>
                  <a:srgbClr val="073C65"/>
                </a:solidFill>
              </a:defRPr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核心技术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defTabSz="1087755">
              <a:defRPr>
                <a:solidFill>
                  <a:srgbClr val="073C65"/>
                </a:solidFill>
              </a:defRPr>
            </a:pPr>
            <a:endParaRPr sz="2000" dirty="0"/>
          </a:p>
        </p:txBody>
      </p:sp>
      <p:sp>
        <p:nvSpPr>
          <p:cNvPr id="13" name="Shape 442"/>
          <p:cNvSpPr/>
          <p:nvPr/>
        </p:nvSpPr>
        <p:spPr>
          <a:xfrm>
            <a:off x="4342025" y="3179589"/>
            <a:ext cx="4276636" cy="5016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algn="ctr" defTabSz="1087755">
              <a:defRPr>
                <a:solidFill>
                  <a:srgbClr val="073C65"/>
                </a:solidFill>
              </a:defRPr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客服大数据介绍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442"/>
          <p:cNvSpPr/>
          <p:nvPr/>
        </p:nvSpPr>
        <p:spPr>
          <a:xfrm>
            <a:off x="4342025" y="3855809"/>
            <a:ext cx="4276636" cy="5092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algn="ctr" defTabSz="1087755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机器人介绍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329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271464" y="345505"/>
            <a:ext cx="8428038" cy="48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3549" tIns="43549" rIns="43549" bIns="43549"/>
          <a:lstStyle/>
          <a:p>
            <a: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  <a:sym typeface="微软雅黑" pitchFamily="34" charset="-122"/>
              </a:rPr>
              <a:t>业界痛点</a:t>
            </a:r>
            <a:endParaRPr lang="zh-CN" altLang="en-US" sz="3200" dirty="0"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  <a:sym typeface="Roboto condensed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89925" y="1649488"/>
            <a:ext cx="2143773" cy="3566955"/>
            <a:chOff x="4675195" y="1126898"/>
            <a:chExt cx="2659055" cy="5196341"/>
          </a:xfrm>
        </p:grpSpPr>
        <p:sp>
          <p:nvSpPr>
            <p:cNvPr id="6" name="任意多边形 5"/>
            <p:cNvSpPr/>
            <p:nvPr/>
          </p:nvSpPr>
          <p:spPr>
            <a:xfrm>
              <a:off x="4675195" y="1126898"/>
              <a:ext cx="2659055" cy="901308"/>
            </a:xfrm>
            <a:custGeom>
              <a:avLst/>
              <a:gdLst>
                <a:gd name="connsiteX0" fmla="*/ 0 w 2967337"/>
                <a:gd name="connsiteY0" fmla="*/ 0 h 814920"/>
                <a:gd name="connsiteX1" fmla="*/ 2967337 w 2967337"/>
                <a:gd name="connsiteY1" fmla="*/ 0 h 814920"/>
                <a:gd name="connsiteX2" fmla="*/ 2967337 w 2967337"/>
                <a:gd name="connsiteY2" fmla="*/ 814920 h 814920"/>
                <a:gd name="connsiteX3" fmla="*/ 0 w 2967337"/>
                <a:gd name="connsiteY3" fmla="*/ 814920 h 814920"/>
                <a:gd name="connsiteX4" fmla="*/ 0 w 2967337"/>
                <a:gd name="connsiteY4" fmla="*/ 0 h 81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7337" h="814920">
                  <a:moveTo>
                    <a:pt x="0" y="0"/>
                  </a:moveTo>
                  <a:lnTo>
                    <a:pt x="2967337" y="0"/>
                  </a:lnTo>
                  <a:lnTo>
                    <a:pt x="2967337" y="814920"/>
                  </a:lnTo>
                  <a:lnTo>
                    <a:pt x="0" y="8149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一问一答模式死板，灵活性不够</a:t>
              </a:r>
              <a:endPara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675195" y="2028207"/>
              <a:ext cx="2659055" cy="4295032"/>
            </a:xfrm>
            <a:custGeom>
              <a:avLst/>
              <a:gdLst>
                <a:gd name="connsiteX0" fmla="*/ 0 w 2967337"/>
                <a:gd name="connsiteY0" fmla="*/ 0 h 4295032"/>
                <a:gd name="connsiteX1" fmla="*/ 2967337 w 2967337"/>
                <a:gd name="connsiteY1" fmla="*/ 0 h 4295032"/>
                <a:gd name="connsiteX2" fmla="*/ 2967337 w 2967337"/>
                <a:gd name="connsiteY2" fmla="*/ 4295032 h 4295032"/>
                <a:gd name="connsiteX3" fmla="*/ 0 w 2967337"/>
                <a:gd name="connsiteY3" fmla="*/ 4295032 h 4295032"/>
                <a:gd name="connsiteX4" fmla="*/ 0 w 2967337"/>
                <a:gd name="connsiteY4" fmla="*/ 0 h 429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7337" h="4295032">
                  <a:moveTo>
                    <a:pt x="0" y="0"/>
                  </a:moveTo>
                  <a:lnTo>
                    <a:pt x="2967337" y="0"/>
                  </a:lnTo>
                  <a:lnTo>
                    <a:pt x="2967337" y="4295032"/>
                  </a:lnTo>
                  <a:lnTo>
                    <a:pt x="0" y="429503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 cstate="print">
                <a:alphaModFix amt="48000"/>
              </a:blip>
              <a:stretch>
                <a:fillRect/>
              </a:stretch>
            </a:blip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78" tIns="90678" rIns="120904" bIns="136017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63758" y="1649490"/>
            <a:ext cx="2124823" cy="3566953"/>
            <a:chOff x="1361701" y="1137997"/>
            <a:chExt cx="2743607" cy="4528843"/>
          </a:xfrm>
        </p:grpSpPr>
        <p:sp>
          <p:nvSpPr>
            <p:cNvPr id="9" name="任意多边形 8"/>
            <p:cNvSpPr/>
            <p:nvPr/>
          </p:nvSpPr>
          <p:spPr>
            <a:xfrm>
              <a:off x="1361701" y="1137997"/>
              <a:ext cx="2741802" cy="785528"/>
            </a:xfrm>
            <a:custGeom>
              <a:avLst/>
              <a:gdLst>
                <a:gd name="connsiteX0" fmla="*/ 0 w 2969315"/>
                <a:gd name="connsiteY0" fmla="*/ 0 h 814920"/>
                <a:gd name="connsiteX1" fmla="*/ 2969315 w 2969315"/>
                <a:gd name="connsiteY1" fmla="*/ 0 h 814920"/>
                <a:gd name="connsiteX2" fmla="*/ 2969315 w 2969315"/>
                <a:gd name="connsiteY2" fmla="*/ 814920 h 814920"/>
                <a:gd name="connsiteX3" fmla="*/ 0 w 2969315"/>
                <a:gd name="connsiteY3" fmla="*/ 814920 h 814920"/>
                <a:gd name="connsiteX4" fmla="*/ 0 w 2969315"/>
                <a:gd name="connsiteY4" fmla="*/ 0 h 81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315" h="814920">
                  <a:moveTo>
                    <a:pt x="0" y="0"/>
                  </a:moveTo>
                  <a:lnTo>
                    <a:pt x="2969315" y="0"/>
                  </a:lnTo>
                  <a:lnTo>
                    <a:pt x="2969315" y="814920"/>
                  </a:lnTo>
                  <a:lnTo>
                    <a:pt x="0" y="8149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传统编写</a:t>
              </a:r>
              <a:r>
                <a:rPr lang="en-US" altLang="zh-CN" sz="14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FAQ</a:t>
              </a:r>
              <a:r>
                <a:rPr lang="zh-CN" altLang="en-US" sz="14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很</a:t>
              </a:r>
              <a:r>
                <a:rPr lang="zh-CN" altLang="en-US" sz="14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繁琐</a:t>
              </a:r>
              <a:r>
                <a:rPr lang="zh-CN" altLang="en-US" sz="14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，扩展性不够</a:t>
              </a:r>
              <a:endPara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1363506" y="1923525"/>
              <a:ext cx="2741802" cy="3743315"/>
            </a:xfrm>
            <a:custGeom>
              <a:avLst/>
              <a:gdLst>
                <a:gd name="connsiteX0" fmla="*/ 0 w 2969315"/>
                <a:gd name="connsiteY0" fmla="*/ 0 h 4295032"/>
                <a:gd name="connsiteX1" fmla="*/ 2969315 w 2969315"/>
                <a:gd name="connsiteY1" fmla="*/ 0 h 4295032"/>
                <a:gd name="connsiteX2" fmla="*/ 2969315 w 2969315"/>
                <a:gd name="connsiteY2" fmla="*/ 4295032 h 4295032"/>
                <a:gd name="connsiteX3" fmla="*/ 0 w 2969315"/>
                <a:gd name="connsiteY3" fmla="*/ 4295032 h 4295032"/>
                <a:gd name="connsiteX4" fmla="*/ 0 w 2969315"/>
                <a:gd name="connsiteY4" fmla="*/ 0 h 429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315" h="4295032">
                  <a:moveTo>
                    <a:pt x="0" y="0"/>
                  </a:moveTo>
                  <a:lnTo>
                    <a:pt x="2969315" y="0"/>
                  </a:lnTo>
                  <a:lnTo>
                    <a:pt x="2969315" y="4295032"/>
                  </a:lnTo>
                  <a:lnTo>
                    <a:pt x="0" y="429503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 cstate="print">
                <a:alphaModFix amt="48000"/>
              </a:blip>
              <a:stretch>
                <a:fillRect/>
              </a:stretch>
            </a:blip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678" tIns="90678" rIns="120904" bIns="136017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4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任意多边形 10"/>
          <p:cNvSpPr/>
          <p:nvPr/>
        </p:nvSpPr>
        <p:spPr>
          <a:xfrm>
            <a:off x="7338129" y="1649490"/>
            <a:ext cx="2138193" cy="618690"/>
          </a:xfrm>
          <a:custGeom>
            <a:avLst/>
            <a:gdLst>
              <a:gd name="connsiteX0" fmla="*/ 0 w 2983630"/>
              <a:gd name="connsiteY0" fmla="*/ 0 h 814920"/>
              <a:gd name="connsiteX1" fmla="*/ 2983630 w 2983630"/>
              <a:gd name="connsiteY1" fmla="*/ 0 h 814920"/>
              <a:gd name="connsiteX2" fmla="*/ 2983630 w 2983630"/>
              <a:gd name="connsiteY2" fmla="*/ 814920 h 814920"/>
              <a:gd name="connsiteX3" fmla="*/ 0 w 2983630"/>
              <a:gd name="connsiteY3" fmla="*/ 814920 h 814920"/>
              <a:gd name="connsiteX4" fmla="*/ 0 w 2983630"/>
              <a:gd name="connsiteY4" fmla="*/ 0 h 81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630" h="814920">
                <a:moveTo>
                  <a:pt x="0" y="0"/>
                </a:moveTo>
                <a:lnTo>
                  <a:pt x="2983630" y="0"/>
                </a:lnTo>
                <a:lnTo>
                  <a:pt x="2983630" y="814920"/>
                </a:lnTo>
                <a:lnTo>
                  <a:pt x="0" y="8149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0904" tIns="69088" rIns="120904" bIns="69088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回答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文本很苍白，没有那么生动形象</a:t>
            </a:r>
            <a:endPara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7338129" y="2280936"/>
            <a:ext cx="2142247" cy="2948264"/>
          </a:xfrm>
          <a:custGeom>
            <a:avLst/>
            <a:gdLst>
              <a:gd name="connsiteX0" fmla="*/ 0 w 2983630"/>
              <a:gd name="connsiteY0" fmla="*/ 0 h 4295032"/>
              <a:gd name="connsiteX1" fmla="*/ 2983630 w 2983630"/>
              <a:gd name="connsiteY1" fmla="*/ 0 h 4295032"/>
              <a:gd name="connsiteX2" fmla="*/ 2983630 w 2983630"/>
              <a:gd name="connsiteY2" fmla="*/ 4295032 h 4295032"/>
              <a:gd name="connsiteX3" fmla="*/ 0 w 2983630"/>
              <a:gd name="connsiteY3" fmla="*/ 4295032 h 4295032"/>
              <a:gd name="connsiteX4" fmla="*/ 0 w 2983630"/>
              <a:gd name="connsiteY4" fmla="*/ 0 h 429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630" h="4295032">
                <a:moveTo>
                  <a:pt x="0" y="0"/>
                </a:moveTo>
                <a:lnTo>
                  <a:pt x="2983630" y="0"/>
                </a:lnTo>
                <a:lnTo>
                  <a:pt x="2983630" y="4295032"/>
                </a:lnTo>
                <a:lnTo>
                  <a:pt x="0" y="429503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 cstate="print">
              <a:alphaModFix amt="48000"/>
            </a:blip>
            <a:srcRect/>
            <a:stretch>
              <a:fillRect/>
            </a:stretch>
          </a:blipFill>
          <a:effectLst>
            <a:outerShdw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0678" tIns="90678" rIns="120904" bIns="136017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95889" y="2268174"/>
            <a:ext cx="2121609" cy="2948262"/>
            <a:chOff x="-2285970" y="1473886"/>
            <a:chExt cx="1839742" cy="2948269"/>
          </a:xfrm>
        </p:grpSpPr>
        <p:sp>
          <p:nvSpPr>
            <p:cNvPr id="14" name="矩形 13"/>
            <p:cNvSpPr/>
            <p:nvPr/>
          </p:nvSpPr>
          <p:spPr>
            <a:xfrm>
              <a:off x="-2285970" y="1473886"/>
              <a:ext cx="1839742" cy="294826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-2228462" y="1582856"/>
              <a:ext cx="1743542" cy="1152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小富支持多轮会话识别，将知识细分为</a:t>
              </a:r>
              <a:r>
                <a:rPr lang="en-US" altLang="zh-CN" sz="14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4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类知识体系，让对话不局限于一问一答</a:t>
              </a:r>
              <a:r>
                <a:rPr lang="zh-CN" altLang="zh-CN" sz="17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en-US" altLang="zh-CN" sz="17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76787" y="2268176"/>
            <a:ext cx="2108936" cy="2948262"/>
            <a:chOff x="-2285970" y="1473886"/>
            <a:chExt cx="1839742" cy="2948269"/>
          </a:xfrm>
        </p:grpSpPr>
        <p:sp>
          <p:nvSpPr>
            <p:cNvPr id="17" name="矩形 16"/>
            <p:cNvSpPr/>
            <p:nvPr/>
          </p:nvSpPr>
          <p:spPr>
            <a:xfrm>
              <a:off x="-2285970" y="1473886"/>
              <a:ext cx="1839742" cy="294826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-2237871" y="1581282"/>
              <a:ext cx="1743542" cy="14922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不限制于传统</a:t>
              </a:r>
              <a:r>
                <a:rPr lang="zh-CN" altLang="en-US" sz="14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扩展问的形式，创新使用标签表达式，扩展性更好，使得一个问题能够变化成更多形式的问法，且易于用户编辑。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38129" y="2280213"/>
            <a:ext cx="2142247" cy="2948262"/>
            <a:chOff x="-2463441" y="-46880"/>
            <a:chExt cx="1839742" cy="2948269"/>
          </a:xfrm>
        </p:grpSpPr>
        <p:sp>
          <p:nvSpPr>
            <p:cNvPr id="20" name="矩形 19"/>
            <p:cNvSpPr/>
            <p:nvPr/>
          </p:nvSpPr>
          <p:spPr>
            <a:xfrm>
              <a:off x="-2463441" y="-46880"/>
              <a:ext cx="1839742" cy="2948269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-2415341" y="63751"/>
              <a:ext cx="1743542" cy="11044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引入素材库，将图文消息，图片作为回答文本的一部分。让之前苍白的文本，变得</a:t>
              </a:r>
              <a:r>
                <a:rPr lang="zh-CN" altLang="en-US" sz="14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“绘声绘色”</a:t>
              </a:r>
              <a:r>
                <a:rPr lang="zh-CN" altLang="en-US" sz="14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72200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/>
          <p:nvPr/>
        </p:nvSpPr>
        <p:spPr>
          <a:xfrm>
            <a:off x="1745226" y="890102"/>
            <a:ext cx="2262542" cy="882714"/>
          </a:xfrm>
          <a:prstGeom prst="rect">
            <a:avLst/>
          </a:prstGeom>
          <a:ln w="12700">
            <a:miter lim="400000"/>
          </a:ln>
        </p:spPr>
        <p:txBody>
          <a:bodyPr lIns="43549" tIns="43549" rIns="43549" bIns="43549"/>
          <a:lstStyle/>
          <a:p>
            <a:pPr>
              <a:spcBef>
                <a:spcPct val="0"/>
              </a:spcBef>
              <a:defRPr/>
            </a:pPr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核心功能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565210" y="4179149"/>
            <a:ext cx="2339102" cy="1554107"/>
            <a:chOff x="6231981" y="1513418"/>
            <a:chExt cx="2884693" cy="174017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55606" y="1513418"/>
              <a:ext cx="1259085" cy="1143183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231981" y="2736652"/>
              <a:ext cx="2884693" cy="516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5500" rtl="0" latinLnBrk="1" hangingPunct="0"/>
              <a:r>
                <a:rPr lang="zh-CN" altLang="en-US" sz="2400" dirty="0" smtClean="0">
                  <a:solidFill>
                    <a:srgbClr val="1296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碎片化知识加工</a:t>
              </a:r>
              <a:endParaRPr lang="zh-CN" altLang="en-US" sz="2400" dirty="0">
                <a:solidFill>
                  <a:srgbClr val="1296D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046859" y="4194611"/>
            <a:ext cx="2367976" cy="1466637"/>
            <a:chOff x="2095446" y="1307343"/>
            <a:chExt cx="3183724" cy="1967205"/>
          </a:xfrm>
        </p:grpSpPr>
        <p:sp>
          <p:nvSpPr>
            <p:cNvPr id="8" name="文本框 7"/>
            <p:cNvSpPr txBox="1"/>
            <p:nvPr/>
          </p:nvSpPr>
          <p:spPr>
            <a:xfrm>
              <a:off x="2095446" y="2641555"/>
              <a:ext cx="3183724" cy="632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rgbClr val="1296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上下文</a:t>
              </a:r>
              <a:r>
                <a:rPr lang="zh-CN" altLang="en-US" sz="2400" dirty="0" smtClean="0">
                  <a:solidFill>
                    <a:srgbClr val="1296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会话</a:t>
              </a:r>
              <a:r>
                <a:rPr lang="zh-CN" altLang="en-US" sz="2400" dirty="0">
                  <a:solidFill>
                    <a:srgbClr val="1296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识别</a:t>
              </a: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1296DB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11450" y="1307343"/>
              <a:ext cx="1246591" cy="1246592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5267368" y="2047378"/>
            <a:ext cx="1169334" cy="1415208"/>
            <a:chOff x="5109546" y="1466512"/>
            <a:chExt cx="1415773" cy="1721500"/>
          </a:xfrm>
        </p:grpSpPr>
        <p:sp>
          <p:nvSpPr>
            <p:cNvPr id="11" name="矩形 10"/>
            <p:cNvSpPr/>
            <p:nvPr/>
          </p:nvSpPr>
          <p:spPr>
            <a:xfrm>
              <a:off x="5109546" y="2726347"/>
              <a:ext cx="14157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5500" rtl="0" latinLnBrk="1" hangingPunct="0"/>
              <a:r>
                <a:rPr lang="zh-CN" altLang="en-US" sz="2400" dirty="0" smtClean="0">
                  <a:solidFill>
                    <a:srgbClr val="1296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业务建模</a:t>
              </a:r>
              <a:endParaRPr lang="zh-CN" altLang="en-US" sz="2400" dirty="0">
                <a:solidFill>
                  <a:srgbClr val="1296D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271985" y="1466512"/>
              <a:ext cx="1090894" cy="109601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1487488" y="1987218"/>
            <a:ext cx="1723550" cy="1574771"/>
            <a:chOff x="6611544" y="1490279"/>
            <a:chExt cx="2125565" cy="17633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44784" y="1490279"/>
              <a:ext cx="1259085" cy="1143183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6611544" y="2736650"/>
              <a:ext cx="2125565" cy="5169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5500" rtl="0" latinLnBrk="1" hangingPunct="0"/>
              <a:r>
                <a:rPr lang="zh-CN" altLang="en-US" sz="2400" dirty="0">
                  <a:solidFill>
                    <a:srgbClr val="1296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知识场景化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496651" y="2034246"/>
            <a:ext cx="1415773" cy="1497348"/>
            <a:chOff x="4960358" y="1466512"/>
            <a:chExt cx="1714149" cy="1821418"/>
          </a:xfrm>
        </p:grpSpPr>
        <p:sp>
          <p:nvSpPr>
            <p:cNvPr id="17" name="矩形 16"/>
            <p:cNvSpPr/>
            <p:nvPr/>
          </p:nvSpPr>
          <p:spPr>
            <a:xfrm>
              <a:off x="4960358" y="2726347"/>
              <a:ext cx="1714149" cy="5615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5500" rtl="0" latinLnBrk="1" hangingPunct="0"/>
              <a:r>
                <a:rPr lang="zh-CN" altLang="en-US" sz="2400" dirty="0" smtClean="0">
                  <a:solidFill>
                    <a:srgbClr val="1296D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概念扩展</a:t>
              </a:r>
              <a:endParaRPr lang="zh-CN" altLang="en-US" sz="2400" dirty="0">
                <a:solidFill>
                  <a:srgbClr val="1296D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271985" y="1466512"/>
              <a:ext cx="1090894" cy="1096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17972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03512" y="619094"/>
            <a:ext cx="21602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知识场景化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40929" y="3355244"/>
            <a:ext cx="8042898" cy="23564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40929" y="1556792"/>
            <a:ext cx="813816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不同场景的呈现：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截然不同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知识加工截然不同，直接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面向不同场景核心业务需求而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631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6984404" cy="811560"/>
          </a:xfrm>
        </p:spPr>
        <p:txBody>
          <a:bodyPr/>
          <a:lstStyle/>
          <a:p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客服场景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用途最广的智能客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1232" y="2016483"/>
            <a:ext cx="6611518" cy="4148821"/>
          </a:xfrm>
          <a:prstGeom prst="rect">
            <a:avLst/>
          </a:prstGeom>
          <a:ln w="28575">
            <a:solidFill>
              <a:srgbClr val="1296DB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4617" y="2071698"/>
            <a:ext cx="7016778" cy="3708308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5627" y="2071698"/>
            <a:ext cx="6526837" cy="3817927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6911" y="1961158"/>
            <a:ext cx="4182336" cy="414893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5771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3392" y="703149"/>
            <a:ext cx="734481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外呼场景</a:t>
            </a: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—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主动联系你的智能客服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4169" y="2124246"/>
            <a:ext cx="41413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应用场景：信用卡催缴等需要主动联系客户的场景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35934" y="1846779"/>
            <a:ext cx="3776490" cy="4198136"/>
          </a:xfrm>
          <a:prstGeom prst="rect">
            <a:avLst/>
          </a:prstGeom>
          <a:ln w="28575">
            <a:solidFill>
              <a:srgbClr val="1296DB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4267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2656" y="487125"/>
            <a:ext cx="591740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latinLnBrk="1" hangingPunct="0"/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营销场景</a:t>
            </a: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—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会赚钱的智能客服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Helvetica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70658" y="2157925"/>
            <a:ext cx="414139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应用场景：当用户问到或触发某一个关键词的时候，机器人会在推送出相关的营销知识，产生额外的盈利机会。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56040" y="2132856"/>
            <a:ext cx="4495238" cy="284761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17648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1384" y="332656"/>
            <a:ext cx="8124340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b="1" dirty="0">
                <a:latin typeface="+mj-lt"/>
                <a:ea typeface="+mj-ea"/>
                <a:cs typeface="+mj-cs"/>
              </a:rPr>
              <a:t>神州泰岳</a:t>
            </a:r>
            <a:r>
              <a:rPr lang="en-US" altLang="zh-CN" sz="2800" b="1" dirty="0">
                <a:latin typeface="+mj-lt"/>
                <a:ea typeface="+mj-ea"/>
                <a:cs typeface="+mj-cs"/>
              </a:rPr>
              <a:t>NLP </a:t>
            </a:r>
            <a:r>
              <a:rPr lang="zh-CN" altLang="en-US" sz="2800" b="1" dirty="0">
                <a:latin typeface="+mj-lt"/>
                <a:ea typeface="+mj-ea"/>
                <a:cs typeface="+mj-cs"/>
              </a:rPr>
              <a:t>：基于概念计算的智慧语义认知技术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038780"/>
            <a:ext cx="9937104" cy="513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397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5400" y="404664"/>
            <a:ext cx="729273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latinLnBrk="1" hangingPunct="0"/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智能推荐场景</a:t>
            </a: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—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给你建议的智能客服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Helvetica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4775" y="1690558"/>
            <a:ext cx="4770755" cy="3898682"/>
          </a:xfrm>
          <a:prstGeom prst="rect">
            <a:avLst/>
          </a:prstGeom>
          <a:ln w="38100">
            <a:solidFill>
              <a:srgbClr val="FF99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1055" y="1959530"/>
            <a:ext cx="5305425" cy="3533775"/>
          </a:xfrm>
          <a:prstGeom prst="rect">
            <a:avLst/>
          </a:prstGeom>
          <a:ln w="28575">
            <a:solidFill>
              <a:srgbClr val="1296DB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1700275" y="2705497"/>
            <a:ext cx="331081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应用场景：当用户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提出一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个比较模糊的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的时候，我们会一步一步确认要素以及条件，最终找到适合用户的产品或答案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15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6696372" cy="72008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个人助理场景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最贴心的智能客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416" y="1882965"/>
            <a:ext cx="10546880" cy="42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5522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99259" y="620853"/>
            <a:ext cx="360383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业务建模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Helvetica Ligh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13941" y="1556792"/>
            <a:ext cx="7358523" cy="4176464"/>
            <a:chOff x="2190165" y="1466012"/>
            <a:chExt cx="6803835" cy="4621729"/>
          </a:xfrm>
        </p:grpSpPr>
        <p:graphicFrame>
          <p:nvGraphicFramePr>
            <p:cNvPr id="5" name="图示 4"/>
            <p:cNvGraphicFramePr/>
            <p:nvPr>
              <p:extLst>
                <p:ext uri="{D42A27DB-BD31-4B8C-83A1-F6EECF244321}">
                  <p14:modId xmlns:p14="http://schemas.microsoft.com/office/powerpoint/2010/main" xmlns="" val="1627937587"/>
                </p:ext>
              </p:extLst>
            </p:nvPr>
          </p:nvGraphicFramePr>
          <p:xfrm>
            <a:off x="2190165" y="1634382"/>
            <a:ext cx="6803835" cy="41819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7885497" y="2856482"/>
              <a:ext cx="1030803" cy="1536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概念</a:t>
              </a:r>
              <a:endParaRPr lang="en-US" altLang="zh-CN" sz="1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kern="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扩展问</a:t>
              </a:r>
              <a:endParaRPr lang="en-US" altLang="zh-CN" sz="14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kern="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表达式</a:t>
              </a:r>
              <a:endParaRPr lang="zh-CN" altLang="en-US" sz="1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7837553" y="3017847"/>
              <a:ext cx="201706" cy="75303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6156671" y="1644523"/>
              <a:ext cx="201706" cy="1086451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410904" y="1466012"/>
              <a:ext cx="719930" cy="1775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微信</a:t>
              </a:r>
              <a:endParaRPr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Web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App</a:t>
              </a: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…</a:t>
              </a:r>
              <a:endPara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右大括号 9"/>
            <p:cNvSpPr/>
            <p:nvPr/>
          </p:nvSpPr>
          <p:spPr>
            <a:xfrm>
              <a:off x="3144530" y="3004399"/>
              <a:ext cx="268941" cy="75303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91259" y="2856482"/>
              <a:ext cx="668675" cy="1336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地区</a:t>
              </a:r>
              <a:endParaRPr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产品</a:t>
              </a:r>
              <a:endParaRPr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…</a:t>
              </a:r>
              <a:endPara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右大括号 11"/>
            <p:cNvSpPr/>
            <p:nvPr/>
          </p:nvSpPr>
          <p:spPr>
            <a:xfrm>
              <a:off x="3748321" y="4918364"/>
              <a:ext cx="268941" cy="75303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082063" y="4751655"/>
              <a:ext cx="668675" cy="1336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反问</a:t>
              </a:r>
              <a:endParaRPr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评价</a:t>
              </a:r>
              <a:endParaRPr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…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4268715" y="2069829"/>
              <a:ext cx="9376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3565544" y="1758004"/>
              <a:ext cx="907117" cy="68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详情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941503" y="2443804"/>
              <a:ext cx="0" cy="560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41447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39552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23592" y="2708920"/>
            <a:ext cx="7872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 人通过编写扩展问的方式来表达一条知识的不同概念，机器自动对每一个概念进行多样性表达。</a:t>
            </a:r>
          </a:p>
        </p:txBody>
      </p:sp>
    </p:spTree>
    <p:extLst>
      <p:ext uri="{BB962C8B-B14F-4D97-AF65-F5344CB8AC3E}">
        <p14:creationId xmlns:p14="http://schemas.microsoft.com/office/powerpoint/2010/main" xmlns="" val="2877439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1487488" y="920072"/>
            <a:ext cx="3447316" cy="48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3549" tIns="43549" rIns="43549" bIns="43549"/>
          <a:lstStyle/>
          <a:p>
            <a:pPr lvl="0">
              <a:spcBef>
                <a:spcPct val="0"/>
              </a:spcBef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多轮会话识别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845894" y="1983160"/>
            <a:ext cx="1086831" cy="1524593"/>
            <a:chOff x="406490" y="976667"/>
            <a:chExt cx="1086831" cy="152459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06490" y="976667"/>
              <a:ext cx="1026773" cy="102677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10973" y="2128850"/>
              <a:ext cx="1082348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普通型知识</a:t>
              </a:r>
              <a:endPara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23528" y="1904793"/>
            <a:ext cx="1129687" cy="1587715"/>
            <a:chOff x="2257725" y="873753"/>
            <a:chExt cx="1129687" cy="158771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257725" y="873753"/>
              <a:ext cx="1129687" cy="1129687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269231" y="2089058"/>
              <a:ext cx="1082348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列表型知识</a:t>
              </a:r>
              <a:endPara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242092" y="1880246"/>
            <a:ext cx="1234755" cy="1604050"/>
            <a:chOff x="6083771" y="760432"/>
            <a:chExt cx="1234755" cy="160405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083771" y="760432"/>
              <a:ext cx="1234755" cy="1234755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6159975" y="1992072"/>
              <a:ext cx="1082348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复杂</a:t>
              </a:r>
              <a:r>
                <a:rPr lang="zh-CN" altLang="en-US" sz="1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型知识</a:t>
              </a:r>
              <a:endPara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4" name="标题 3"/>
          <p:cNvSpPr txBox="1">
            <a:spLocks/>
          </p:cNvSpPr>
          <p:nvPr/>
        </p:nvSpPr>
        <p:spPr>
          <a:xfrm>
            <a:off x="2504668" y="3577457"/>
            <a:ext cx="2040481" cy="6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3549" tIns="43549" rIns="43549" bIns="43549"/>
          <a:lstStyle/>
          <a:p>
            <a:pPr marL="0" marR="0" lvl="0" indent="0" algn="l" defTabSz="163195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 smtClean="0">
                <a:solidFill>
                  <a:srgbClr val="1296D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普通型知识：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就是一般的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一问一答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式知识。适用场景最广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3"/>
          <p:cNvSpPr txBox="1">
            <a:spLocks/>
          </p:cNvSpPr>
          <p:nvPr/>
        </p:nvSpPr>
        <p:spPr>
          <a:xfrm>
            <a:off x="5115583" y="3576854"/>
            <a:ext cx="2003204" cy="6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3549" tIns="43549" rIns="43549" bIns="43549"/>
          <a:lstStyle/>
          <a:p>
            <a:pPr marL="0" marR="0" lvl="0" indent="0" algn="l" defTabSz="163195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列表型</a:t>
            </a:r>
            <a:r>
              <a:rPr lang="zh-CN" alt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知识：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知识中包含有许多集合词，例如海关禁运的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种物品，招行营业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网点。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3"/>
          <p:cNvSpPr txBox="1">
            <a:spLocks/>
          </p:cNvSpPr>
          <p:nvPr/>
        </p:nvSpPr>
        <p:spPr>
          <a:xfrm>
            <a:off x="7785306" y="3562587"/>
            <a:ext cx="2148326" cy="1545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3549" tIns="43549" rIns="43549" bIns="43549"/>
          <a:lstStyle/>
          <a:p>
            <a:pPr marL="0" marR="0" lvl="0" indent="0" algn="l" defTabSz="163195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  <a:r>
              <a:rPr lang="zh-CN" altLang="en-US" sz="140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型知识：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此类知识中必须含有很多复杂要素或条件。且它们组合的答案不同。机器人可以通过一步步反问以便确定最终的答案。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66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692696"/>
            <a:ext cx="3932237" cy="1004664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加工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0281" y="2004341"/>
            <a:ext cx="7018602" cy="3800923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295" y="2238308"/>
            <a:ext cx="8005475" cy="3332988"/>
          </a:xfrm>
          <a:prstGeom prst="rect">
            <a:avLst/>
          </a:prstGeom>
          <a:ln w="28575">
            <a:solidFill>
              <a:srgbClr val="1296DB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8471" y="2323849"/>
            <a:ext cx="7562025" cy="3161905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03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1093963" y="2001140"/>
            <a:ext cx="4771693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解决客户问题</a:t>
            </a:r>
          </a:p>
        </p:txBody>
      </p:sp>
      <p:sp>
        <p:nvSpPr>
          <p:cNvPr id="4" name="内容占位符 3"/>
          <p:cNvSpPr txBox="1">
            <a:spLocks/>
          </p:cNvSpPr>
          <p:nvPr/>
        </p:nvSpPr>
        <p:spPr>
          <a:xfrm>
            <a:off x="2840068" y="2864816"/>
            <a:ext cx="6280268" cy="2220368"/>
          </a:xfrm>
          <a:prstGeom prst="rect">
            <a:avLst/>
          </a:prstGeom>
          <a:ln w="28575">
            <a:noFill/>
          </a:ln>
        </p:spPr>
        <p:txBody>
          <a:bodyPr lIns="0" rIns="0">
            <a:noAutofit/>
          </a:bodyPr>
          <a:lstStyle/>
          <a:p>
            <a:pPr marL="0" lvl="1" algn="l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格式不一的内部业务文档，服务话术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l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C00000"/>
              </a:buClr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l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大量非结构化业务文本的自动化知识加工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l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C00000"/>
              </a:buClr>
              <a:buFont typeface="Arial" pitchFamily="34" charset="0"/>
              <a:buChar char="•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l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C00000"/>
              </a:buClr>
              <a:buFont typeface="Arial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灵活多变的用户问题句式需要语义分析才能真正理解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l" fontAlgn="auto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1464" y="830584"/>
            <a:ext cx="517939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碎片化知识加工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4790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/>
          <p:cNvGrpSpPr/>
          <p:nvPr/>
        </p:nvGrpSpPr>
        <p:grpSpPr>
          <a:xfrm>
            <a:off x="2299491" y="1170467"/>
            <a:ext cx="7486503" cy="4778813"/>
            <a:chOff x="1657497" y="1260582"/>
            <a:chExt cx="9172429" cy="516128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57497" y="1275327"/>
              <a:ext cx="4136699" cy="2712027"/>
            </a:xfrm>
            <a:prstGeom prst="rect">
              <a:avLst/>
            </a:prstGeom>
            <a:noFill/>
            <a:ln w="28575">
              <a:solidFill>
                <a:srgbClr val="5B9BD5"/>
              </a:solidFill>
              <a:miter lim="800000"/>
              <a:headEnd/>
              <a:tailEnd/>
            </a:ln>
            <a:effectLst/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29732" y="1260582"/>
              <a:ext cx="5000194" cy="2711756"/>
            </a:xfrm>
            <a:prstGeom prst="rect">
              <a:avLst/>
            </a:prstGeom>
            <a:noFill/>
            <a:ln w="28575">
              <a:solidFill>
                <a:srgbClr val="5B9BD5"/>
              </a:solidFill>
              <a:miter lim="800000"/>
              <a:headEnd/>
              <a:tailEnd/>
            </a:ln>
            <a:effectLst/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76427" y="4044150"/>
              <a:ext cx="4540109" cy="2113764"/>
            </a:xfrm>
            <a:prstGeom prst="rect">
              <a:avLst/>
            </a:prstGeom>
            <a:noFill/>
            <a:ln w="28575">
              <a:solidFill>
                <a:srgbClr val="5B9BD5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95957" y="3897603"/>
              <a:ext cx="4533955" cy="2524260"/>
            </a:xfrm>
            <a:prstGeom prst="rect">
              <a:avLst/>
            </a:prstGeom>
            <a:noFill/>
            <a:ln w="28575">
              <a:solidFill>
                <a:srgbClr val="5B9BD5"/>
              </a:solidFill>
              <a:miter lim="800000"/>
              <a:headEnd/>
              <a:tailEnd/>
            </a:ln>
            <a:effectLst/>
          </p:spPr>
        </p:pic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4040" y="1723292"/>
            <a:ext cx="4251960" cy="2592181"/>
          </a:xfrm>
          <a:prstGeom prst="rect">
            <a:avLst/>
          </a:prstGeom>
          <a:noFill/>
          <a:ln w="28575">
            <a:solidFill>
              <a:srgbClr val="5B9BD5"/>
            </a:soli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63412" y="1456393"/>
            <a:ext cx="5393028" cy="4238431"/>
          </a:xfrm>
          <a:prstGeom prst="rect">
            <a:avLst/>
          </a:prstGeom>
          <a:noFill/>
          <a:ln w="28575">
            <a:solidFill>
              <a:srgbClr val="5B9BD5"/>
            </a:solidFill>
            <a:miter lim="800000"/>
            <a:headEnd/>
            <a:tailEnd/>
          </a:ln>
        </p:spPr>
      </p:pic>
      <p:sp>
        <p:nvSpPr>
          <p:cNvPr id="10" name="标题 9"/>
          <p:cNvSpPr txBox="1">
            <a:spLocks noGrp="1"/>
          </p:cNvSpPr>
          <p:nvPr>
            <p:ph type="title"/>
          </p:nvPr>
        </p:nvSpPr>
        <p:spPr>
          <a:xfrm>
            <a:off x="806218" y="89847"/>
            <a:ext cx="3932237" cy="1600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碎片化知识加工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1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51811" y="676628"/>
            <a:ext cx="18516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知识加工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Helvetica Ligh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2775" y="1912586"/>
            <a:ext cx="4356100" cy="30772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简单知识：（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FAQ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一问一答）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复杂知识：表格形式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图文知识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表情知识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6605" y="1912586"/>
            <a:ext cx="6453655" cy="3416250"/>
          </a:xfrm>
          <a:prstGeom prst="rect">
            <a:avLst/>
          </a:prstGeom>
          <a:ln w="28575">
            <a:solidFill>
              <a:srgbClr val="1296DB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422" y="2401832"/>
            <a:ext cx="6399378" cy="2611349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03471" y="2186222"/>
            <a:ext cx="6318654" cy="2529979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09116" y="2186222"/>
            <a:ext cx="7307364" cy="347502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67710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14647" y="54868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lt"/>
              </a:rPr>
              <a:t>列表型知识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9239" y="1526580"/>
            <a:ext cx="4531007" cy="4133013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3114" y="1380909"/>
            <a:ext cx="3400459" cy="4217712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4061" y="1829638"/>
            <a:ext cx="7352382" cy="976431"/>
          </a:xfrm>
          <a:prstGeom prst="rect">
            <a:avLst/>
          </a:prstGeom>
          <a:solidFill>
            <a:srgbClr val="1296DB"/>
          </a:solidFill>
          <a:ln w="28575">
            <a:solidFill>
              <a:srgbClr val="1296DB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8241" y="1526580"/>
            <a:ext cx="4370207" cy="4278684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3346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046154" y="548680"/>
            <a:ext cx="8634214" cy="1052513"/>
          </a:xfrm>
        </p:spPr>
        <p:txBody>
          <a:bodyPr anchor="ctr">
            <a:norm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</a:rPr>
              <a:t>         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1326074" y="2356207"/>
            <a:ext cx="2249853" cy="7941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企业业务需求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和应用开发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21" name="Picture 4" descr="http://pccoo.cn/ablum/20130206/2013020616344069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2298" y="1453435"/>
            <a:ext cx="4464496" cy="2520280"/>
          </a:xfrm>
          <a:prstGeom prst="rect">
            <a:avLst/>
          </a:prstGeom>
          <a:noFill/>
        </p:spPr>
      </p:pic>
      <p:sp>
        <p:nvSpPr>
          <p:cNvPr id="23" name="内容占位符 2"/>
          <p:cNvSpPr txBox="1"/>
          <p:nvPr/>
        </p:nvSpPr>
        <p:spPr>
          <a:xfrm>
            <a:off x="7806794" y="2101506"/>
            <a:ext cx="3024336" cy="1394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D7192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DINFO</a:t>
            </a: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D7192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智慧语义认知技术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D7192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自然语言文本的表达多样性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歧义性等等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78190" y="4189738"/>
            <a:ext cx="3984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规范的业务表示和复杂的自然语言表示的矛盾</a:t>
            </a:r>
            <a:endParaRPr lang="zh-CN" altLang="en-US" sz="1400" dirty="0">
              <a:solidFill>
                <a:srgbClr val="0070C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383335" y="4100631"/>
            <a:ext cx="4567475" cy="466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64990" y="5343736"/>
            <a:ext cx="3652830" cy="132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2892" y="5424080"/>
            <a:ext cx="1928826" cy="100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内容占位符 2"/>
          <p:cNvSpPr txBox="1"/>
          <p:nvPr/>
        </p:nvSpPr>
        <p:spPr>
          <a:xfrm>
            <a:off x="1668509" y="5035976"/>
            <a:ext cx="2249853" cy="428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业务人员想看到的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29" name="内容占位符 2"/>
          <p:cNvSpPr txBox="1"/>
          <p:nvPr/>
        </p:nvSpPr>
        <p:spPr>
          <a:xfrm>
            <a:off x="8437261" y="5039396"/>
            <a:ext cx="2249853" cy="428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客户表达的习惯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rot="10800000">
            <a:off x="4221784" y="5883542"/>
            <a:ext cx="228601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内容占位符 2"/>
          <p:cNvSpPr txBox="1"/>
          <p:nvPr/>
        </p:nvSpPr>
        <p:spPr>
          <a:xfrm>
            <a:off x="4150346" y="5454914"/>
            <a:ext cx="2500330" cy="4286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业务建模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02538" y="2579752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FF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鸿沟</a:t>
            </a:r>
            <a:endParaRPr lang="zh-CN" altLang="en-US" sz="3200" b="1" dirty="0">
              <a:solidFill>
                <a:srgbClr val="FFFF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98598" y="6044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跨越鸿沟</a:t>
            </a:r>
            <a:endParaRPr lang="zh-CN" altLang="en-US" b="1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4" name="标题 2"/>
          <p:cNvSpPr>
            <a:spLocks noGrp="1"/>
          </p:cNvSpPr>
          <p:nvPr/>
        </p:nvSpPr>
        <p:spPr>
          <a:xfrm>
            <a:off x="838200" y="385445"/>
            <a:ext cx="10099675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CN" altLang="en-US" sz="2800" b="1" dirty="0" smtClean="0"/>
              <a:t>面向</a:t>
            </a:r>
            <a:r>
              <a:rPr lang="zh-CN" altLang="en-US" sz="2800" b="1" dirty="0"/>
              <a:t>业务建模：解决从技术专注转移到业务专注</a:t>
            </a:r>
            <a:endParaRPr lang="zh-CN" altLang="en-US" sz="2800" b="1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11424" y="692696"/>
            <a:ext cx="2236510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要素型知识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8599" y="2030660"/>
            <a:ext cx="7439025" cy="2152650"/>
          </a:xfrm>
          <a:prstGeom prst="rect">
            <a:avLst/>
          </a:prstGeom>
          <a:ln w="28575">
            <a:solidFill>
              <a:srgbClr val="1296DB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7787" y="1926838"/>
            <a:ext cx="4494677" cy="4238466"/>
          </a:xfrm>
          <a:prstGeom prst="rect">
            <a:avLst/>
          </a:prstGeom>
          <a:ln w="28575">
            <a:solidFill>
              <a:srgbClr val="FF99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21223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03512" y="620688"/>
            <a:ext cx="1826141" cy="670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竞争优势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xmlns="" val="3300950756"/>
              </p:ext>
            </p:extLst>
          </p:nvPr>
        </p:nvGraphicFramePr>
        <p:xfrm>
          <a:off x="2423592" y="2057400"/>
          <a:ext cx="7570047" cy="3872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215826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123398" y="3784842"/>
            <a:ext cx="3738705" cy="1376292"/>
            <a:chOff x="4375678" y="2702997"/>
            <a:chExt cx="2671616" cy="983475"/>
          </a:xfrm>
        </p:grpSpPr>
        <p:sp>
          <p:nvSpPr>
            <p:cNvPr id="9" name="TextBox 11"/>
            <p:cNvSpPr txBox="1"/>
            <p:nvPr/>
          </p:nvSpPr>
          <p:spPr>
            <a:xfrm>
              <a:off x="4375678" y="2702997"/>
              <a:ext cx="2671616" cy="804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717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Thanks</a:t>
              </a:r>
              <a:r>
                <a:rPr lang="en-US" altLang="zh-CN" sz="6717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!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401957" y="3420446"/>
              <a:ext cx="2588315" cy="266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819" dirty="0">
                  <a:solidFill>
                    <a:schemeClr val="bg1"/>
                  </a:solidFill>
                  <a:latin typeface="Adobe 黑体 Std R" pitchFamily="34" charset="-122"/>
                  <a:ea typeface="Adobe 黑体 Std R" pitchFamily="34" charset="-122"/>
                </a:rPr>
                <a:t>北京神州泰岳软件股份有限公司</a:t>
              </a:r>
              <a:endParaRPr lang="en-US" altLang="zh-CN" sz="1819" dirty="0">
                <a:solidFill>
                  <a:schemeClr val="bg1"/>
                </a:solidFill>
                <a:latin typeface="Adobe 黑体 Std R" pitchFamily="34" charset="-122"/>
                <a:ea typeface="Adobe 黑体 Std R" pitchFamily="34" charset="-122"/>
              </a:endParaRPr>
            </a:p>
          </p:txBody>
        </p:sp>
      </p:grp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05708" y="4075765"/>
            <a:ext cx="3148596" cy="88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5984399" y="4000493"/>
            <a:ext cx="0" cy="1110265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文本框 1"/>
          <p:cNvSpPr txBox="1"/>
          <p:nvPr/>
        </p:nvSpPr>
        <p:spPr>
          <a:xfrm>
            <a:off x="1690698" y="1712515"/>
            <a:ext cx="8747701" cy="12203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090" tIns="71090" rIns="71090" bIns="71090" numCol="1" spcCol="38100" rtlCol="0" anchor="ctr">
            <a:spAutoFit/>
          </a:bodyPr>
          <a:lstStyle/>
          <a:p>
            <a:pPr algn="ctr" defTabSz="1155205" latinLnBrk="1" hangingPunct="0"/>
            <a:r>
              <a:rPr lang="zh-CN" altLang="en-US" sz="6997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Helvetica Light"/>
              </a:rPr>
              <a:t>专业产品    专心服务</a:t>
            </a:r>
          </a:p>
        </p:txBody>
      </p:sp>
    </p:spTree>
    <p:extLst>
      <p:ext uri="{BB962C8B-B14F-4D97-AF65-F5344CB8AC3E}">
        <p14:creationId xmlns:p14="http://schemas.microsoft.com/office/powerpoint/2010/main" xmlns="" val="22783925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63" presetClass="pat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766E-6 -2.6094E-6 L 0.54291 -2.6094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4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0" y="260648"/>
            <a:ext cx="9000628" cy="1076672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+mj-lt"/>
                <a:ea typeface="+mj-ea"/>
              </a:rPr>
              <a:t>神州泰岳基于业务建模的</a:t>
            </a:r>
            <a:br>
              <a:rPr lang="zh-CN" altLang="en-US" sz="2800" b="1" dirty="0">
                <a:latin typeface="+mj-lt"/>
                <a:ea typeface="+mj-ea"/>
              </a:rPr>
            </a:br>
            <a:r>
              <a:rPr lang="en-US" altLang="zh-CN" sz="3600" b="1" dirty="0">
                <a:latin typeface="+mn-lt"/>
                <a:ea typeface="+mj-ea"/>
              </a:rPr>
              <a:t>DINFO-OEC</a:t>
            </a:r>
            <a:r>
              <a:rPr lang="zh-CN" altLang="en-US" sz="2800" b="1" dirty="0">
                <a:latin typeface="+mj-ea"/>
                <a:ea typeface="+mj-ea"/>
              </a:rPr>
              <a:t>非结构化文本分析挖掘平台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322865"/>
            <a:ext cx="7427865" cy="49144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1556792"/>
            <a:ext cx="3013451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7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85445"/>
            <a:ext cx="10099675" cy="739775"/>
          </a:xfrm>
        </p:spPr>
        <p:txBody>
          <a:bodyPr>
            <a:normAutofit/>
          </a:bodyPr>
          <a:lstStyle/>
          <a:p>
            <a:r>
              <a:rPr lang="en-US" altLang="zh-CN" sz="3600" b="1" dirty="0" smtClean="0">
                <a:latin typeface="+mj-lt"/>
              </a:rPr>
              <a:t>DINFO-OEC</a:t>
            </a:r>
            <a:r>
              <a:rPr lang="zh-CN" altLang="en-US" sz="2800" b="1" dirty="0">
                <a:latin typeface="+mj-lt"/>
                <a:ea typeface="+mj-ea"/>
              </a:rPr>
              <a:t>平台优势</a:t>
            </a:r>
          </a:p>
        </p:txBody>
      </p:sp>
      <p:grpSp>
        <p:nvGrpSpPr>
          <p:cNvPr id="4" name="组合 10"/>
          <p:cNvGrpSpPr/>
          <p:nvPr/>
        </p:nvGrpSpPr>
        <p:grpSpPr>
          <a:xfrm>
            <a:off x="8310091" y="1677680"/>
            <a:ext cx="2435703" cy="1231107"/>
            <a:chOff x="1062661" y="1668746"/>
            <a:chExt cx="2435703" cy="1231107"/>
          </a:xfrm>
        </p:grpSpPr>
        <p:sp>
          <p:nvSpPr>
            <p:cNvPr id="12" name="矩形 11"/>
            <p:cNvSpPr/>
            <p:nvPr/>
          </p:nvSpPr>
          <p:spPr>
            <a:xfrm>
              <a:off x="1062661" y="2068856"/>
              <a:ext cx="24357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ts val="1200"/>
                </a:spcBef>
                <a:buClr>
                  <a:srgbClr val="C00000"/>
                </a:buClr>
              </a:pPr>
              <a:r>
                <a:rPr lang="zh-CN" altLang="en-US" sz="1200" dirty="0" smtClean="0"/>
                <a:t>支持</a:t>
              </a:r>
              <a:r>
                <a:rPr lang="zh-CN" altLang="zh-CN" sz="1200" dirty="0" smtClean="0"/>
                <a:t>多语种</a:t>
              </a:r>
              <a:r>
                <a:rPr lang="zh-CN" altLang="en-US" sz="1200" dirty="0" smtClean="0"/>
                <a:t>（</a:t>
              </a:r>
              <a:r>
                <a:rPr lang="zh-CN" altLang="zh-CN" sz="1200" dirty="0" smtClean="0"/>
                <a:t>新增加语种，不用修改算法</a:t>
              </a:r>
              <a:r>
                <a:rPr lang="zh-CN" altLang="en-US" sz="1200" dirty="0" smtClean="0"/>
                <a:t>）</a:t>
              </a:r>
              <a:endParaRPr lang="zh-CN" altLang="zh-CN" sz="1200" dirty="0" smtClean="0"/>
            </a:p>
            <a:p>
              <a:pPr lvl="1">
                <a:buClr>
                  <a:srgbClr val="C00000"/>
                </a:buClr>
              </a:pPr>
              <a:r>
                <a:rPr lang="zh-CN" altLang="en-US" sz="1200" dirty="0" smtClean="0"/>
                <a:t>支持</a:t>
              </a:r>
              <a:r>
                <a:rPr lang="zh-CN" altLang="zh-CN" sz="1200" dirty="0" smtClean="0"/>
                <a:t>多语种复用</a:t>
              </a:r>
            </a:p>
            <a:p>
              <a:pPr lvl="1">
                <a:buClr>
                  <a:srgbClr val="C00000"/>
                </a:buClr>
              </a:pPr>
              <a:r>
                <a:rPr lang="zh-CN" altLang="en-US" sz="1200" dirty="0" smtClean="0"/>
                <a:t>支持</a:t>
              </a:r>
              <a:r>
                <a:rPr lang="zh-CN" altLang="zh-CN" sz="1200" dirty="0" smtClean="0"/>
                <a:t>跨语种建模能力</a:t>
              </a:r>
              <a:endParaRPr lang="en-US" altLang="zh-CN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517606" y="1668746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4153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多语种支持</a:t>
              </a:r>
              <a:endParaRPr lang="zh-CN" altLang="en-US" sz="2000" b="1" dirty="0">
                <a:solidFill>
                  <a:srgbClr val="41535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19"/>
          <p:cNvGrpSpPr/>
          <p:nvPr/>
        </p:nvGrpSpPr>
        <p:grpSpPr>
          <a:xfrm>
            <a:off x="1397323" y="1796889"/>
            <a:ext cx="2516011" cy="1046441"/>
            <a:chOff x="937274" y="1668746"/>
            <a:chExt cx="2516011" cy="1046441"/>
          </a:xfrm>
        </p:grpSpPr>
        <p:sp>
          <p:nvSpPr>
            <p:cNvPr id="21" name="矩形 20"/>
            <p:cNvSpPr/>
            <p:nvPr/>
          </p:nvSpPr>
          <p:spPr>
            <a:xfrm>
              <a:off x="937274" y="2068856"/>
              <a:ext cx="25160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ts val="1200"/>
                </a:spcBef>
              </a:pPr>
              <a:r>
                <a:rPr lang="en-US" altLang="zh-CN" sz="1200" dirty="0" smtClean="0"/>
                <a:t>DINFO-OEC</a:t>
              </a:r>
              <a:r>
                <a:rPr lang="zh-CN" altLang="zh-CN" sz="1200" dirty="0" smtClean="0"/>
                <a:t>分析挖掘模型</a:t>
              </a:r>
              <a:endParaRPr lang="en-US" altLang="zh-CN" sz="1200" dirty="0" smtClean="0"/>
            </a:p>
            <a:p>
              <a:pPr lvl="1"/>
              <a:r>
                <a:rPr lang="zh-CN" altLang="en-US" sz="1200" dirty="0" smtClean="0"/>
                <a:t>实现</a:t>
              </a:r>
              <a:r>
                <a:rPr lang="zh-CN" altLang="zh-CN" sz="1200" dirty="0" smtClean="0"/>
                <a:t>业务描述与语言表达</a:t>
              </a:r>
              <a:r>
                <a:rPr lang="zh-CN" altLang="en-US" sz="1200" dirty="0" smtClean="0"/>
                <a:t>的</a:t>
              </a:r>
              <a:r>
                <a:rPr lang="zh-CN" altLang="zh-CN" sz="1200" dirty="0" smtClean="0"/>
                <a:t>分离</a:t>
              </a:r>
              <a:endParaRPr lang="en-US" altLang="zh-CN" sz="1200" dirty="0" smtClean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1517606" y="1668746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E4535F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建模能力</a:t>
              </a:r>
              <a:endParaRPr lang="zh-CN" altLang="en-US" sz="2000" b="1" dirty="0">
                <a:solidFill>
                  <a:srgbClr val="E4535F"/>
                </a:solidFill>
              </a:endParaRPr>
            </a:p>
          </p:txBody>
        </p:sp>
      </p:grpSp>
      <p:grpSp>
        <p:nvGrpSpPr>
          <p:cNvPr id="6" name="组合 22"/>
          <p:cNvGrpSpPr/>
          <p:nvPr/>
        </p:nvGrpSpPr>
        <p:grpSpPr>
          <a:xfrm>
            <a:off x="1469331" y="4725144"/>
            <a:ext cx="2341102" cy="1454245"/>
            <a:chOff x="1085558" y="1668746"/>
            <a:chExt cx="2341102" cy="1454245"/>
          </a:xfrm>
        </p:grpSpPr>
        <p:sp>
          <p:nvSpPr>
            <p:cNvPr id="24" name="矩形 23"/>
            <p:cNvSpPr/>
            <p:nvPr/>
          </p:nvSpPr>
          <p:spPr>
            <a:xfrm>
              <a:off x="1085558" y="2068856"/>
              <a:ext cx="2341102" cy="1054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ts val="1200"/>
                </a:spcBef>
              </a:pPr>
              <a:r>
                <a:rPr lang="zh-CN" altLang="en-US" sz="1050" dirty="0" smtClean="0"/>
                <a:t>概念计算</a:t>
              </a:r>
              <a:r>
                <a:rPr lang="en-US" altLang="zh-CN" sz="1050" dirty="0" smtClean="0"/>
                <a:t>/</a:t>
              </a:r>
              <a:r>
                <a:rPr lang="zh-CN" altLang="en-US" sz="1050" dirty="0" smtClean="0"/>
                <a:t>统计计算</a:t>
              </a:r>
              <a:r>
                <a:rPr lang="en-US" altLang="zh-CN" sz="1050" dirty="0" smtClean="0"/>
                <a:t>/</a:t>
              </a:r>
              <a:r>
                <a:rPr lang="zh-CN" altLang="en-US" sz="1050" dirty="0" smtClean="0"/>
                <a:t>关联计算</a:t>
              </a:r>
            </a:p>
            <a:p>
              <a:pPr lvl="1">
                <a:spcBef>
                  <a:spcPts val="1200"/>
                </a:spcBef>
              </a:pPr>
              <a:r>
                <a:rPr lang="zh-CN" altLang="en-US" sz="1050" dirty="0" smtClean="0"/>
                <a:t>内容分类</a:t>
              </a:r>
              <a:r>
                <a:rPr lang="en-US" altLang="zh-CN" sz="1050" dirty="0" smtClean="0"/>
                <a:t>/</a:t>
              </a:r>
              <a:r>
                <a:rPr lang="zh-CN" altLang="en-US" sz="1050" dirty="0" smtClean="0"/>
                <a:t>聚类</a:t>
              </a:r>
            </a:p>
            <a:p>
              <a:pPr lvl="1"/>
              <a:r>
                <a:rPr lang="zh-CN" altLang="en-US" sz="1050" dirty="0" smtClean="0"/>
                <a:t>主题分析</a:t>
              </a:r>
              <a:r>
                <a:rPr lang="en-US" altLang="zh-CN" sz="1050" dirty="0" smtClean="0"/>
                <a:t>/</a:t>
              </a:r>
              <a:r>
                <a:rPr lang="zh-CN" altLang="en-US" sz="1050" dirty="0" smtClean="0"/>
                <a:t>语义分析</a:t>
              </a:r>
            </a:p>
            <a:p>
              <a:pPr lvl="1"/>
              <a:r>
                <a:rPr lang="zh-CN" altLang="en-US" sz="1050" dirty="0" smtClean="0"/>
                <a:t>实体识别</a:t>
              </a:r>
            </a:p>
            <a:p>
              <a:pPr lvl="1"/>
              <a:r>
                <a:rPr lang="zh-CN" altLang="en-US" sz="1050" dirty="0" smtClean="0"/>
                <a:t>启发式搜索引擎</a:t>
              </a:r>
              <a:endParaRPr lang="en-US" altLang="zh-CN" sz="700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17606" y="1668746"/>
              <a:ext cx="1475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239D9C"/>
                  </a:solidFill>
                </a:rPr>
                <a:t>多算法支持</a:t>
              </a:r>
              <a:endParaRPr lang="zh-CN" altLang="en-US" sz="2000" b="1" dirty="0">
                <a:solidFill>
                  <a:srgbClr val="239D9C"/>
                </a:solidFill>
              </a:endParaRPr>
            </a:p>
          </p:txBody>
        </p:sp>
      </p:grpSp>
      <p:grpSp>
        <p:nvGrpSpPr>
          <p:cNvPr id="8" name="组合 25"/>
          <p:cNvGrpSpPr/>
          <p:nvPr/>
        </p:nvGrpSpPr>
        <p:grpSpPr>
          <a:xfrm>
            <a:off x="8310091" y="4769276"/>
            <a:ext cx="2332746" cy="1046441"/>
            <a:chOff x="1062661" y="1668746"/>
            <a:chExt cx="2332746" cy="1046441"/>
          </a:xfrm>
        </p:grpSpPr>
        <p:sp>
          <p:nvSpPr>
            <p:cNvPr id="27" name="矩形 26"/>
            <p:cNvSpPr/>
            <p:nvPr/>
          </p:nvSpPr>
          <p:spPr>
            <a:xfrm>
              <a:off x="1062661" y="2068856"/>
              <a:ext cx="23327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ts val="1200"/>
                </a:spcBef>
                <a:buClr>
                  <a:srgbClr val="C00000"/>
                </a:buClr>
              </a:pPr>
              <a:r>
                <a:rPr lang="zh-CN" altLang="zh-CN" sz="1200" dirty="0" smtClean="0"/>
                <a:t>支持主流的</a:t>
              </a:r>
              <a:r>
                <a:rPr lang="en-US" altLang="zh-CN" sz="1200" dirty="0" smtClean="0"/>
                <a:t>Hadoop</a:t>
              </a:r>
              <a:r>
                <a:rPr lang="zh-CN" altLang="zh-CN" sz="1200" dirty="0" smtClean="0"/>
                <a:t>平台</a:t>
              </a:r>
              <a:endParaRPr lang="en-US" altLang="zh-CN" sz="1200" dirty="0" smtClean="0"/>
            </a:p>
            <a:p>
              <a:pPr lvl="1">
                <a:buClr>
                  <a:srgbClr val="C00000"/>
                </a:buClr>
              </a:pPr>
              <a:r>
                <a:rPr lang="zh-CN" altLang="en-US" sz="1200" dirty="0" smtClean="0"/>
                <a:t>支持</a:t>
              </a:r>
              <a:r>
                <a:rPr lang="en-US" altLang="zh-CN" sz="1200" dirty="0" smtClean="0"/>
                <a:t>Spark</a:t>
              </a:r>
              <a:r>
                <a:rPr lang="zh-CN" altLang="en-US" sz="1200" dirty="0" smtClean="0"/>
                <a:t>集成</a:t>
              </a:r>
              <a:endParaRPr lang="en-US" altLang="zh-CN" sz="1200" dirty="0" smtClean="0"/>
            </a:p>
            <a:p>
              <a:pPr lvl="1">
                <a:buClr>
                  <a:srgbClr val="C00000"/>
                </a:buClr>
              </a:pPr>
              <a:r>
                <a:rPr lang="zh-CN" altLang="en-US" sz="1200" dirty="0" smtClean="0"/>
                <a:t>支持</a:t>
              </a:r>
              <a:r>
                <a:rPr lang="en-US" altLang="zh-CN" sz="1200" dirty="0"/>
                <a:t>S</a:t>
              </a:r>
              <a:r>
                <a:rPr lang="en-US" altLang="zh-CN" sz="1200" dirty="0" smtClean="0"/>
                <a:t>torm</a:t>
              </a:r>
              <a:r>
                <a:rPr lang="zh-CN" altLang="en-US" sz="1200" dirty="0" smtClean="0"/>
                <a:t>集成</a:t>
              </a:r>
              <a:endParaRPr lang="zh-CN" altLang="en-US" sz="12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517606" y="1668746"/>
              <a:ext cx="17331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E19B3B"/>
                  </a:solidFill>
                </a:rPr>
                <a:t>平台集成能力</a:t>
              </a:r>
              <a:endParaRPr lang="zh-CN" altLang="en-US" sz="2000" b="1" dirty="0">
                <a:solidFill>
                  <a:srgbClr val="E19B3B"/>
                </a:solidFill>
              </a:endParaRPr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5112547" y="2871690"/>
            <a:ext cx="1900265" cy="1900265"/>
          </a:xfrm>
          <a:custGeom>
            <a:avLst/>
            <a:gdLst>
              <a:gd name="connsiteX0" fmla="*/ 734066 w 1656097"/>
              <a:gd name="connsiteY0" fmla="*/ 0 h 1656098"/>
              <a:gd name="connsiteX1" fmla="*/ 922032 w 1656097"/>
              <a:gd name="connsiteY1" fmla="*/ 0 h 1656098"/>
              <a:gd name="connsiteX2" fmla="*/ 958682 w 1656097"/>
              <a:gd name="connsiteY2" fmla="*/ 170987 h 1656098"/>
              <a:gd name="connsiteX3" fmla="*/ 967537 w 1656097"/>
              <a:gd name="connsiteY3" fmla="*/ 172338 h 1656098"/>
              <a:gd name="connsiteX4" fmla="*/ 1042604 w 1656097"/>
              <a:gd name="connsiteY4" fmla="*/ 194634 h 1656098"/>
              <a:gd name="connsiteX5" fmla="*/ 1160682 w 1656097"/>
              <a:gd name="connsiteY5" fmla="*/ 63947 h 1656098"/>
              <a:gd name="connsiteX6" fmla="*/ 1323465 w 1656097"/>
              <a:gd name="connsiteY6" fmla="*/ 157929 h 1656098"/>
              <a:gd name="connsiteX7" fmla="*/ 1271151 w 1656097"/>
              <a:gd name="connsiteY7" fmla="*/ 319877 h 1656098"/>
              <a:gd name="connsiteX8" fmla="*/ 1280994 w 1656097"/>
              <a:gd name="connsiteY8" fmla="*/ 327054 h 1656098"/>
              <a:gd name="connsiteX9" fmla="*/ 1333335 w 1656097"/>
              <a:gd name="connsiteY9" fmla="*/ 377405 h 1656098"/>
              <a:gd name="connsiteX10" fmla="*/ 1338950 w 1656097"/>
              <a:gd name="connsiteY10" fmla="*/ 384065 h 1656098"/>
              <a:gd name="connsiteX11" fmla="*/ 1498169 w 1656097"/>
              <a:gd name="connsiteY11" fmla="*/ 332634 h 1656098"/>
              <a:gd name="connsiteX12" fmla="*/ 1592152 w 1656097"/>
              <a:gd name="connsiteY12" fmla="*/ 495417 h 1656098"/>
              <a:gd name="connsiteX13" fmla="*/ 1473528 w 1656097"/>
              <a:gd name="connsiteY13" fmla="*/ 602595 h 1656098"/>
              <a:gd name="connsiteX14" fmla="*/ 1483127 w 1656097"/>
              <a:gd name="connsiteY14" fmla="*/ 626411 h 1656098"/>
              <a:gd name="connsiteX15" fmla="*/ 1501984 w 1656097"/>
              <a:gd name="connsiteY15" fmla="*/ 701032 h 1656098"/>
              <a:gd name="connsiteX16" fmla="*/ 1656097 w 1656097"/>
              <a:gd name="connsiteY16" fmla="*/ 734067 h 1656098"/>
              <a:gd name="connsiteX17" fmla="*/ 1656097 w 1656097"/>
              <a:gd name="connsiteY17" fmla="*/ 922032 h 1656098"/>
              <a:gd name="connsiteX18" fmla="*/ 1511749 w 1656097"/>
              <a:gd name="connsiteY18" fmla="*/ 952973 h 1656098"/>
              <a:gd name="connsiteX19" fmla="*/ 1506114 w 1656097"/>
              <a:gd name="connsiteY19" fmla="*/ 989892 h 1656098"/>
              <a:gd name="connsiteX20" fmla="*/ 1491538 w 1656097"/>
              <a:gd name="connsiteY20" fmla="*/ 1048074 h 1656098"/>
              <a:gd name="connsiteX21" fmla="*/ 1485827 w 1656097"/>
              <a:gd name="connsiteY21" fmla="*/ 1064617 h 1656098"/>
              <a:gd name="connsiteX22" fmla="*/ 1592152 w 1656097"/>
              <a:gd name="connsiteY22" fmla="*/ 1160683 h 1656098"/>
              <a:gd name="connsiteX23" fmla="*/ 1498169 w 1656097"/>
              <a:gd name="connsiteY23" fmla="*/ 1323465 h 1656098"/>
              <a:gd name="connsiteX24" fmla="*/ 1367507 w 1656097"/>
              <a:gd name="connsiteY24" fmla="*/ 1281258 h 1656098"/>
              <a:gd name="connsiteX25" fmla="*/ 1351398 w 1656097"/>
              <a:gd name="connsiteY25" fmla="*/ 1303350 h 1656098"/>
              <a:gd name="connsiteX26" fmla="*/ 1301049 w 1656097"/>
              <a:gd name="connsiteY26" fmla="*/ 1355691 h 1656098"/>
              <a:gd name="connsiteX27" fmla="*/ 1282493 w 1656097"/>
              <a:gd name="connsiteY27" fmla="*/ 1371332 h 1656098"/>
              <a:gd name="connsiteX28" fmla="*/ 1323465 w 1656097"/>
              <a:gd name="connsiteY28" fmla="*/ 1498169 h 1656098"/>
              <a:gd name="connsiteX29" fmla="*/ 1160682 w 1656097"/>
              <a:gd name="connsiteY29" fmla="*/ 1592152 h 1656098"/>
              <a:gd name="connsiteX30" fmla="*/ 1074277 w 1656097"/>
              <a:gd name="connsiteY30" fmla="*/ 1496521 h 1656098"/>
              <a:gd name="connsiteX31" fmla="*/ 1052042 w 1656097"/>
              <a:gd name="connsiteY31" fmla="*/ 1505484 h 1656098"/>
              <a:gd name="connsiteX32" fmla="*/ 948719 w 1656097"/>
              <a:gd name="connsiteY32" fmla="*/ 1531593 h 1656098"/>
              <a:gd name="connsiteX33" fmla="*/ 922032 w 1656097"/>
              <a:gd name="connsiteY33" fmla="*/ 1656098 h 1656098"/>
              <a:gd name="connsiteX34" fmla="*/ 734066 w 1656097"/>
              <a:gd name="connsiteY34" fmla="*/ 1656098 h 1656098"/>
              <a:gd name="connsiteX35" fmla="*/ 707323 w 1656097"/>
              <a:gd name="connsiteY35" fmla="*/ 1531333 h 1656098"/>
              <a:gd name="connsiteX36" fmla="*/ 688561 w 1656097"/>
              <a:gd name="connsiteY36" fmla="*/ 1528470 h 1656098"/>
              <a:gd name="connsiteX37" fmla="*/ 581645 w 1656097"/>
              <a:gd name="connsiteY37" fmla="*/ 1496716 h 1656098"/>
              <a:gd name="connsiteX38" fmla="*/ 495416 w 1656097"/>
              <a:gd name="connsiteY38" fmla="*/ 1592152 h 1656098"/>
              <a:gd name="connsiteX39" fmla="*/ 332634 w 1656097"/>
              <a:gd name="connsiteY39" fmla="*/ 1498169 h 1656098"/>
              <a:gd name="connsiteX40" fmla="*/ 373389 w 1656097"/>
              <a:gd name="connsiteY40" fmla="*/ 1372000 h 1656098"/>
              <a:gd name="connsiteX41" fmla="*/ 293970 w 1656097"/>
              <a:gd name="connsiteY41" fmla="*/ 1290661 h 1656098"/>
              <a:gd name="connsiteX42" fmla="*/ 287662 w 1656097"/>
              <a:gd name="connsiteY42" fmla="*/ 1281558 h 1656098"/>
              <a:gd name="connsiteX43" fmla="*/ 157930 w 1656097"/>
              <a:gd name="connsiteY43" fmla="*/ 1323465 h 1656098"/>
              <a:gd name="connsiteX44" fmla="*/ 63947 w 1656097"/>
              <a:gd name="connsiteY44" fmla="*/ 1160683 h 1656098"/>
              <a:gd name="connsiteX45" fmla="*/ 170348 w 1656097"/>
              <a:gd name="connsiteY45" fmla="*/ 1064548 h 1656098"/>
              <a:gd name="connsiteX46" fmla="*/ 159896 w 1656097"/>
              <a:gd name="connsiteY46" fmla="*/ 1031651 h 1656098"/>
              <a:gd name="connsiteX47" fmla="*/ 144063 w 1656097"/>
              <a:gd name="connsiteY47" fmla="*/ 952912 h 1656098"/>
              <a:gd name="connsiteX48" fmla="*/ 0 w 1656097"/>
              <a:gd name="connsiteY48" fmla="*/ 922032 h 1656098"/>
              <a:gd name="connsiteX49" fmla="*/ 0 w 1656097"/>
              <a:gd name="connsiteY49" fmla="*/ 734067 h 1656098"/>
              <a:gd name="connsiteX50" fmla="*/ 152682 w 1656097"/>
              <a:gd name="connsiteY50" fmla="*/ 701339 h 1656098"/>
              <a:gd name="connsiteX51" fmla="*/ 159896 w 1656097"/>
              <a:gd name="connsiteY51" fmla="*/ 669158 h 1656098"/>
              <a:gd name="connsiteX52" fmla="*/ 182923 w 1656097"/>
              <a:gd name="connsiteY52" fmla="*/ 602913 h 1656098"/>
              <a:gd name="connsiteX53" fmla="*/ 63947 w 1656097"/>
              <a:gd name="connsiteY53" fmla="*/ 495417 h 1656098"/>
              <a:gd name="connsiteX54" fmla="*/ 157930 w 1656097"/>
              <a:gd name="connsiteY54" fmla="*/ 332634 h 1656098"/>
              <a:gd name="connsiteX55" fmla="*/ 318389 w 1656097"/>
              <a:gd name="connsiteY55" fmla="*/ 384465 h 1656098"/>
              <a:gd name="connsiteX56" fmla="*/ 353537 w 1656097"/>
              <a:gd name="connsiteY56" fmla="*/ 346539 h 1656098"/>
              <a:gd name="connsiteX57" fmla="*/ 385166 w 1656097"/>
              <a:gd name="connsiteY57" fmla="*/ 320558 h 1656098"/>
              <a:gd name="connsiteX58" fmla="*/ 332634 w 1656097"/>
              <a:gd name="connsiteY58" fmla="*/ 157929 h 1656098"/>
              <a:gd name="connsiteX59" fmla="*/ 495416 w 1656097"/>
              <a:gd name="connsiteY59" fmla="*/ 63947 h 1656098"/>
              <a:gd name="connsiteX60" fmla="*/ 612546 w 1656097"/>
              <a:gd name="connsiteY60" fmla="*/ 193585 h 1656098"/>
              <a:gd name="connsiteX61" fmla="*/ 688561 w 1656097"/>
              <a:gd name="connsiteY61" fmla="*/ 172338 h 1656098"/>
              <a:gd name="connsiteX62" fmla="*/ 697415 w 1656097"/>
              <a:gd name="connsiteY62" fmla="*/ 170987 h 16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56097" h="1656098">
                <a:moveTo>
                  <a:pt x="734066" y="0"/>
                </a:moveTo>
                <a:lnTo>
                  <a:pt x="922032" y="0"/>
                </a:lnTo>
                <a:lnTo>
                  <a:pt x="958682" y="170987"/>
                </a:lnTo>
                <a:lnTo>
                  <a:pt x="967537" y="172338"/>
                </a:lnTo>
                <a:lnTo>
                  <a:pt x="1042604" y="194634"/>
                </a:lnTo>
                <a:lnTo>
                  <a:pt x="1160682" y="63947"/>
                </a:lnTo>
                <a:lnTo>
                  <a:pt x="1323465" y="157929"/>
                </a:lnTo>
                <a:lnTo>
                  <a:pt x="1271151" y="319877"/>
                </a:lnTo>
                <a:lnTo>
                  <a:pt x="1280994" y="327054"/>
                </a:lnTo>
                <a:cubicBezTo>
                  <a:pt x="1299308" y="342918"/>
                  <a:pt x="1316780" y="359726"/>
                  <a:pt x="1333335" y="377405"/>
                </a:cubicBezTo>
                <a:lnTo>
                  <a:pt x="1338950" y="384065"/>
                </a:lnTo>
                <a:lnTo>
                  <a:pt x="1498169" y="332634"/>
                </a:lnTo>
                <a:lnTo>
                  <a:pt x="1592152" y="495417"/>
                </a:lnTo>
                <a:lnTo>
                  <a:pt x="1473528" y="602595"/>
                </a:lnTo>
                <a:lnTo>
                  <a:pt x="1483127" y="626411"/>
                </a:lnTo>
                <a:lnTo>
                  <a:pt x="1501984" y="701032"/>
                </a:lnTo>
                <a:lnTo>
                  <a:pt x="1656097" y="734067"/>
                </a:lnTo>
                <a:lnTo>
                  <a:pt x="1656097" y="922032"/>
                </a:lnTo>
                <a:lnTo>
                  <a:pt x="1511749" y="952973"/>
                </a:lnTo>
                <a:lnTo>
                  <a:pt x="1506114" y="989892"/>
                </a:lnTo>
                <a:cubicBezTo>
                  <a:pt x="1502081" y="1009604"/>
                  <a:pt x="1497209" y="1029011"/>
                  <a:pt x="1491538" y="1048074"/>
                </a:cubicBezTo>
                <a:lnTo>
                  <a:pt x="1485827" y="1064617"/>
                </a:lnTo>
                <a:lnTo>
                  <a:pt x="1592152" y="1160683"/>
                </a:lnTo>
                <a:lnTo>
                  <a:pt x="1498169" y="1323465"/>
                </a:lnTo>
                <a:lnTo>
                  <a:pt x="1367507" y="1281258"/>
                </a:lnTo>
                <a:lnTo>
                  <a:pt x="1351398" y="1303350"/>
                </a:lnTo>
                <a:cubicBezTo>
                  <a:pt x="1335535" y="1321664"/>
                  <a:pt x="1318727" y="1339136"/>
                  <a:pt x="1301049" y="1355691"/>
                </a:cubicBezTo>
                <a:lnTo>
                  <a:pt x="1282493" y="1371332"/>
                </a:lnTo>
                <a:lnTo>
                  <a:pt x="1323465" y="1498169"/>
                </a:lnTo>
                <a:lnTo>
                  <a:pt x="1160682" y="1592152"/>
                </a:lnTo>
                <a:lnTo>
                  <a:pt x="1074277" y="1496521"/>
                </a:lnTo>
                <a:lnTo>
                  <a:pt x="1052042" y="1505484"/>
                </a:lnTo>
                <a:lnTo>
                  <a:pt x="948719" y="1531593"/>
                </a:lnTo>
                <a:lnTo>
                  <a:pt x="922032" y="1656098"/>
                </a:lnTo>
                <a:lnTo>
                  <a:pt x="734066" y="1656098"/>
                </a:lnTo>
                <a:lnTo>
                  <a:pt x="707323" y="1531333"/>
                </a:lnTo>
                <a:lnTo>
                  <a:pt x="688561" y="1528470"/>
                </a:lnTo>
                <a:lnTo>
                  <a:pt x="581645" y="1496716"/>
                </a:lnTo>
                <a:lnTo>
                  <a:pt x="495416" y="1592152"/>
                </a:lnTo>
                <a:lnTo>
                  <a:pt x="332634" y="1498169"/>
                </a:lnTo>
                <a:lnTo>
                  <a:pt x="373389" y="1372000"/>
                </a:lnTo>
                <a:lnTo>
                  <a:pt x="293970" y="1290661"/>
                </a:lnTo>
                <a:lnTo>
                  <a:pt x="287662" y="1281558"/>
                </a:lnTo>
                <a:lnTo>
                  <a:pt x="157930" y="1323465"/>
                </a:lnTo>
                <a:lnTo>
                  <a:pt x="63947" y="1160683"/>
                </a:lnTo>
                <a:lnTo>
                  <a:pt x="170348" y="1064548"/>
                </a:lnTo>
                <a:lnTo>
                  <a:pt x="159896" y="1031651"/>
                </a:lnTo>
                <a:lnTo>
                  <a:pt x="144063" y="952912"/>
                </a:lnTo>
                <a:lnTo>
                  <a:pt x="0" y="922032"/>
                </a:lnTo>
                <a:lnTo>
                  <a:pt x="0" y="734067"/>
                </a:lnTo>
                <a:lnTo>
                  <a:pt x="152682" y="701339"/>
                </a:lnTo>
                <a:lnTo>
                  <a:pt x="159896" y="669158"/>
                </a:lnTo>
                <a:lnTo>
                  <a:pt x="182923" y="602913"/>
                </a:lnTo>
                <a:lnTo>
                  <a:pt x="63947" y="495417"/>
                </a:lnTo>
                <a:lnTo>
                  <a:pt x="157930" y="332634"/>
                </a:lnTo>
                <a:lnTo>
                  <a:pt x="318389" y="384465"/>
                </a:lnTo>
                <a:lnTo>
                  <a:pt x="353537" y="346539"/>
                </a:lnTo>
                <a:lnTo>
                  <a:pt x="385166" y="320558"/>
                </a:lnTo>
                <a:lnTo>
                  <a:pt x="332634" y="157929"/>
                </a:lnTo>
                <a:lnTo>
                  <a:pt x="495416" y="63947"/>
                </a:lnTo>
                <a:lnTo>
                  <a:pt x="612546" y="193585"/>
                </a:lnTo>
                <a:lnTo>
                  <a:pt x="688561" y="172338"/>
                </a:lnTo>
                <a:lnTo>
                  <a:pt x="697415" y="1709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 rot="18900000">
            <a:off x="5036354" y="2301761"/>
            <a:ext cx="255575" cy="1530396"/>
          </a:xfrm>
          <a:prstGeom prst="rect">
            <a:avLst/>
          </a:prstGeom>
          <a:gradFill>
            <a:gsLst>
              <a:gs pos="0">
                <a:srgbClr val="F98E60"/>
              </a:gs>
              <a:gs pos="100000">
                <a:srgbClr val="DE5C49">
                  <a:lumMod val="90000"/>
                </a:srgbClr>
              </a:gs>
            </a:gsLst>
            <a:lin ang="5400000" scaled="0"/>
          </a:gradFill>
          <a:ln w="0">
            <a:noFill/>
          </a:ln>
          <a:effectLst>
            <a:innerShdw blurRad="1143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 rot="2700000" flipH="1">
            <a:off x="6733496" y="2301760"/>
            <a:ext cx="255575" cy="1530396"/>
          </a:xfrm>
          <a:prstGeom prst="rect">
            <a:avLst/>
          </a:prstGeom>
          <a:gradFill>
            <a:gsLst>
              <a:gs pos="0">
                <a:srgbClr val="465866">
                  <a:lumMod val="83000"/>
                  <a:lumOff val="17000"/>
                </a:srgbClr>
              </a:gs>
              <a:gs pos="100000">
                <a:srgbClr val="41515E"/>
              </a:gs>
            </a:gsLst>
            <a:lin ang="16200000" scaled="0"/>
          </a:gradFill>
          <a:ln w="25400">
            <a:noFill/>
          </a:ln>
          <a:effectLst>
            <a:innerShdw blurRad="1143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rot="2700000" flipV="1">
            <a:off x="5036356" y="4030780"/>
            <a:ext cx="255575" cy="1530396"/>
          </a:xfrm>
          <a:prstGeom prst="rect">
            <a:avLst/>
          </a:prstGeom>
          <a:gradFill>
            <a:gsLst>
              <a:gs pos="0">
                <a:srgbClr val="2FC4C6"/>
              </a:gs>
              <a:gs pos="100000">
                <a:srgbClr val="24A6A7">
                  <a:lumMod val="95000"/>
                </a:srgbClr>
              </a:gs>
            </a:gsLst>
            <a:lin ang="16200000" scaled="0"/>
          </a:gradFill>
          <a:ln w="25400">
            <a:noFill/>
          </a:ln>
          <a:effectLst>
            <a:innerShdw blurRad="1143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rot="18900000" flipH="1" flipV="1">
            <a:off x="6733498" y="4030779"/>
            <a:ext cx="255575" cy="1530396"/>
          </a:xfrm>
          <a:prstGeom prst="rect">
            <a:avLst/>
          </a:prstGeom>
          <a:gradFill>
            <a:gsLst>
              <a:gs pos="0">
                <a:srgbClr val="F8CE5E"/>
              </a:gs>
              <a:gs pos="100000">
                <a:srgbClr val="F4AE56">
                  <a:lumMod val="90000"/>
                </a:srgbClr>
              </a:gs>
            </a:gsLst>
            <a:lin ang="16200000" scaled="0"/>
          </a:gradFill>
          <a:ln w="25400">
            <a:noFill/>
          </a:ln>
          <a:effectLst>
            <a:innerShdw blurRad="1143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3864984" y="1713801"/>
            <a:ext cx="1608732" cy="1608732"/>
          </a:xfrm>
          <a:custGeom>
            <a:avLst/>
            <a:gdLst>
              <a:gd name="connsiteX0" fmla="*/ 734066 w 1656097"/>
              <a:gd name="connsiteY0" fmla="*/ 0 h 1656098"/>
              <a:gd name="connsiteX1" fmla="*/ 922032 w 1656097"/>
              <a:gd name="connsiteY1" fmla="*/ 0 h 1656098"/>
              <a:gd name="connsiteX2" fmla="*/ 958682 w 1656097"/>
              <a:gd name="connsiteY2" fmla="*/ 170987 h 1656098"/>
              <a:gd name="connsiteX3" fmla="*/ 967537 w 1656097"/>
              <a:gd name="connsiteY3" fmla="*/ 172338 h 1656098"/>
              <a:gd name="connsiteX4" fmla="*/ 1042604 w 1656097"/>
              <a:gd name="connsiteY4" fmla="*/ 194634 h 1656098"/>
              <a:gd name="connsiteX5" fmla="*/ 1160682 w 1656097"/>
              <a:gd name="connsiteY5" fmla="*/ 63947 h 1656098"/>
              <a:gd name="connsiteX6" fmla="*/ 1323465 w 1656097"/>
              <a:gd name="connsiteY6" fmla="*/ 157929 h 1656098"/>
              <a:gd name="connsiteX7" fmla="*/ 1271151 w 1656097"/>
              <a:gd name="connsiteY7" fmla="*/ 319877 h 1656098"/>
              <a:gd name="connsiteX8" fmla="*/ 1280994 w 1656097"/>
              <a:gd name="connsiteY8" fmla="*/ 327054 h 1656098"/>
              <a:gd name="connsiteX9" fmla="*/ 1333335 w 1656097"/>
              <a:gd name="connsiteY9" fmla="*/ 377405 h 1656098"/>
              <a:gd name="connsiteX10" fmla="*/ 1338950 w 1656097"/>
              <a:gd name="connsiteY10" fmla="*/ 384065 h 1656098"/>
              <a:gd name="connsiteX11" fmla="*/ 1498169 w 1656097"/>
              <a:gd name="connsiteY11" fmla="*/ 332634 h 1656098"/>
              <a:gd name="connsiteX12" fmla="*/ 1592152 w 1656097"/>
              <a:gd name="connsiteY12" fmla="*/ 495417 h 1656098"/>
              <a:gd name="connsiteX13" fmla="*/ 1473528 w 1656097"/>
              <a:gd name="connsiteY13" fmla="*/ 602595 h 1656098"/>
              <a:gd name="connsiteX14" fmla="*/ 1483127 w 1656097"/>
              <a:gd name="connsiteY14" fmla="*/ 626411 h 1656098"/>
              <a:gd name="connsiteX15" fmla="*/ 1501984 w 1656097"/>
              <a:gd name="connsiteY15" fmla="*/ 701032 h 1656098"/>
              <a:gd name="connsiteX16" fmla="*/ 1656097 w 1656097"/>
              <a:gd name="connsiteY16" fmla="*/ 734067 h 1656098"/>
              <a:gd name="connsiteX17" fmla="*/ 1656097 w 1656097"/>
              <a:gd name="connsiteY17" fmla="*/ 922032 h 1656098"/>
              <a:gd name="connsiteX18" fmla="*/ 1511749 w 1656097"/>
              <a:gd name="connsiteY18" fmla="*/ 952973 h 1656098"/>
              <a:gd name="connsiteX19" fmla="*/ 1506114 w 1656097"/>
              <a:gd name="connsiteY19" fmla="*/ 989892 h 1656098"/>
              <a:gd name="connsiteX20" fmla="*/ 1491538 w 1656097"/>
              <a:gd name="connsiteY20" fmla="*/ 1048074 h 1656098"/>
              <a:gd name="connsiteX21" fmla="*/ 1485827 w 1656097"/>
              <a:gd name="connsiteY21" fmla="*/ 1064617 h 1656098"/>
              <a:gd name="connsiteX22" fmla="*/ 1592152 w 1656097"/>
              <a:gd name="connsiteY22" fmla="*/ 1160683 h 1656098"/>
              <a:gd name="connsiteX23" fmla="*/ 1498169 w 1656097"/>
              <a:gd name="connsiteY23" fmla="*/ 1323465 h 1656098"/>
              <a:gd name="connsiteX24" fmla="*/ 1367507 w 1656097"/>
              <a:gd name="connsiteY24" fmla="*/ 1281258 h 1656098"/>
              <a:gd name="connsiteX25" fmla="*/ 1351398 w 1656097"/>
              <a:gd name="connsiteY25" fmla="*/ 1303350 h 1656098"/>
              <a:gd name="connsiteX26" fmla="*/ 1301049 w 1656097"/>
              <a:gd name="connsiteY26" fmla="*/ 1355691 h 1656098"/>
              <a:gd name="connsiteX27" fmla="*/ 1282493 w 1656097"/>
              <a:gd name="connsiteY27" fmla="*/ 1371332 h 1656098"/>
              <a:gd name="connsiteX28" fmla="*/ 1323465 w 1656097"/>
              <a:gd name="connsiteY28" fmla="*/ 1498169 h 1656098"/>
              <a:gd name="connsiteX29" fmla="*/ 1160682 w 1656097"/>
              <a:gd name="connsiteY29" fmla="*/ 1592152 h 1656098"/>
              <a:gd name="connsiteX30" fmla="*/ 1074277 w 1656097"/>
              <a:gd name="connsiteY30" fmla="*/ 1496521 h 1656098"/>
              <a:gd name="connsiteX31" fmla="*/ 1052042 w 1656097"/>
              <a:gd name="connsiteY31" fmla="*/ 1505484 h 1656098"/>
              <a:gd name="connsiteX32" fmla="*/ 948719 w 1656097"/>
              <a:gd name="connsiteY32" fmla="*/ 1531593 h 1656098"/>
              <a:gd name="connsiteX33" fmla="*/ 922032 w 1656097"/>
              <a:gd name="connsiteY33" fmla="*/ 1656098 h 1656098"/>
              <a:gd name="connsiteX34" fmla="*/ 734066 w 1656097"/>
              <a:gd name="connsiteY34" fmla="*/ 1656098 h 1656098"/>
              <a:gd name="connsiteX35" fmla="*/ 707323 w 1656097"/>
              <a:gd name="connsiteY35" fmla="*/ 1531333 h 1656098"/>
              <a:gd name="connsiteX36" fmla="*/ 688561 w 1656097"/>
              <a:gd name="connsiteY36" fmla="*/ 1528470 h 1656098"/>
              <a:gd name="connsiteX37" fmla="*/ 581645 w 1656097"/>
              <a:gd name="connsiteY37" fmla="*/ 1496716 h 1656098"/>
              <a:gd name="connsiteX38" fmla="*/ 495416 w 1656097"/>
              <a:gd name="connsiteY38" fmla="*/ 1592152 h 1656098"/>
              <a:gd name="connsiteX39" fmla="*/ 332634 w 1656097"/>
              <a:gd name="connsiteY39" fmla="*/ 1498169 h 1656098"/>
              <a:gd name="connsiteX40" fmla="*/ 373389 w 1656097"/>
              <a:gd name="connsiteY40" fmla="*/ 1372000 h 1656098"/>
              <a:gd name="connsiteX41" fmla="*/ 293970 w 1656097"/>
              <a:gd name="connsiteY41" fmla="*/ 1290661 h 1656098"/>
              <a:gd name="connsiteX42" fmla="*/ 287662 w 1656097"/>
              <a:gd name="connsiteY42" fmla="*/ 1281558 h 1656098"/>
              <a:gd name="connsiteX43" fmla="*/ 157930 w 1656097"/>
              <a:gd name="connsiteY43" fmla="*/ 1323465 h 1656098"/>
              <a:gd name="connsiteX44" fmla="*/ 63947 w 1656097"/>
              <a:gd name="connsiteY44" fmla="*/ 1160683 h 1656098"/>
              <a:gd name="connsiteX45" fmla="*/ 170348 w 1656097"/>
              <a:gd name="connsiteY45" fmla="*/ 1064548 h 1656098"/>
              <a:gd name="connsiteX46" fmla="*/ 159896 w 1656097"/>
              <a:gd name="connsiteY46" fmla="*/ 1031651 h 1656098"/>
              <a:gd name="connsiteX47" fmla="*/ 144063 w 1656097"/>
              <a:gd name="connsiteY47" fmla="*/ 952912 h 1656098"/>
              <a:gd name="connsiteX48" fmla="*/ 0 w 1656097"/>
              <a:gd name="connsiteY48" fmla="*/ 922032 h 1656098"/>
              <a:gd name="connsiteX49" fmla="*/ 0 w 1656097"/>
              <a:gd name="connsiteY49" fmla="*/ 734067 h 1656098"/>
              <a:gd name="connsiteX50" fmla="*/ 152682 w 1656097"/>
              <a:gd name="connsiteY50" fmla="*/ 701339 h 1656098"/>
              <a:gd name="connsiteX51" fmla="*/ 159896 w 1656097"/>
              <a:gd name="connsiteY51" fmla="*/ 669158 h 1656098"/>
              <a:gd name="connsiteX52" fmla="*/ 182923 w 1656097"/>
              <a:gd name="connsiteY52" fmla="*/ 602913 h 1656098"/>
              <a:gd name="connsiteX53" fmla="*/ 63947 w 1656097"/>
              <a:gd name="connsiteY53" fmla="*/ 495417 h 1656098"/>
              <a:gd name="connsiteX54" fmla="*/ 157930 w 1656097"/>
              <a:gd name="connsiteY54" fmla="*/ 332634 h 1656098"/>
              <a:gd name="connsiteX55" fmla="*/ 318389 w 1656097"/>
              <a:gd name="connsiteY55" fmla="*/ 384465 h 1656098"/>
              <a:gd name="connsiteX56" fmla="*/ 353537 w 1656097"/>
              <a:gd name="connsiteY56" fmla="*/ 346539 h 1656098"/>
              <a:gd name="connsiteX57" fmla="*/ 385166 w 1656097"/>
              <a:gd name="connsiteY57" fmla="*/ 320558 h 1656098"/>
              <a:gd name="connsiteX58" fmla="*/ 332634 w 1656097"/>
              <a:gd name="connsiteY58" fmla="*/ 157929 h 1656098"/>
              <a:gd name="connsiteX59" fmla="*/ 495416 w 1656097"/>
              <a:gd name="connsiteY59" fmla="*/ 63947 h 1656098"/>
              <a:gd name="connsiteX60" fmla="*/ 612546 w 1656097"/>
              <a:gd name="connsiteY60" fmla="*/ 193585 h 1656098"/>
              <a:gd name="connsiteX61" fmla="*/ 688561 w 1656097"/>
              <a:gd name="connsiteY61" fmla="*/ 172338 h 1656098"/>
              <a:gd name="connsiteX62" fmla="*/ 697415 w 1656097"/>
              <a:gd name="connsiteY62" fmla="*/ 170987 h 16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56097" h="1656098">
                <a:moveTo>
                  <a:pt x="734066" y="0"/>
                </a:moveTo>
                <a:lnTo>
                  <a:pt x="922032" y="0"/>
                </a:lnTo>
                <a:lnTo>
                  <a:pt x="958682" y="170987"/>
                </a:lnTo>
                <a:lnTo>
                  <a:pt x="967537" y="172338"/>
                </a:lnTo>
                <a:lnTo>
                  <a:pt x="1042604" y="194634"/>
                </a:lnTo>
                <a:lnTo>
                  <a:pt x="1160682" y="63947"/>
                </a:lnTo>
                <a:lnTo>
                  <a:pt x="1323465" y="157929"/>
                </a:lnTo>
                <a:lnTo>
                  <a:pt x="1271151" y="319877"/>
                </a:lnTo>
                <a:lnTo>
                  <a:pt x="1280994" y="327054"/>
                </a:lnTo>
                <a:cubicBezTo>
                  <a:pt x="1299308" y="342918"/>
                  <a:pt x="1316780" y="359726"/>
                  <a:pt x="1333335" y="377405"/>
                </a:cubicBezTo>
                <a:lnTo>
                  <a:pt x="1338950" y="384065"/>
                </a:lnTo>
                <a:lnTo>
                  <a:pt x="1498169" y="332634"/>
                </a:lnTo>
                <a:lnTo>
                  <a:pt x="1592152" y="495417"/>
                </a:lnTo>
                <a:lnTo>
                  <a:pt x="1473528" y="602595"/>
                </a:lnTo>
                <a:lnTo>
                  <a:pt x="1483127" y="626411"/>
                </a:lnTo>
                <a:lnTo>
                  <a:pt x="1501984" y="701032"/>
                </a:lnTo>
                <a:lnTo>
                  <a:pt x="1656097" y="734067"/>
                </a:lnTo>
                <a:lnTo>
                  <a:pt x="1656097" y="922032"/>
                </a:lnTo>
                <a:lnTo>
                  <a:pt x="1511749" y="952973"/>
                </a:lnTo>
                <a:lnTo>
                  <a:pt x="1506114" y="989892"/>
                </a:lnTo>
                <a:cubicBezTo>
                  <a:pt x="1502081" y="1009604"/>
                  <a:pt x="1497209" y="1029011"/>
                  <a:pt x="1491538" y="1048074"/>
                </a:cubicBezTo>
                <a:lnTo>
                  <a:pt x="1485827" y="1064617"/>
                </a:lnTo>
                <a:lnTo>
                  <a:pt x="1592152" y="1160683"/>
                </a:lnTo>
                <a:lnTo>
                  <a:pt x="1498169" y="1323465"/>
                </a:lnTo>
                <a:lnTo>
                  <a:pt x="1367507" y="1281258"/>
                </a:lnTo>
                <a:lnTo>
                  <a:pt x="1351398" y="1303350"/>
                </a:lnTo>
                <a:cubicBezTo>
                  <a:pt x="1335535" y="1321664"/>
                  <a:pt x="1318727" y="1339136"/>
                  <a:pt x="1301049" y="1355691"/>
                </a:cubicBezTo>
                <a:lnTo>
                  <a:pt x="1282493" y="1371332"/>
                </a:lnTo>
                <a:lnTo>
                  <a:pt x="1323465" y="1498169"/>
                </a:lnTo>
                <a:lnTo>
                  <a:pt x="1160682" y="1592152"/>
                </a:lnTo>
                <a:lnTo>
                  <a:pt x="1074277" y="1496521"/>
                </a:lnTo>
                <a:lnTo>
                  <a:pt x="1052042" y="1505484"/>
                </a:lnTo>
                <a:lnTo>
                  <a:pt x="948719" y="1531593"/>
                </a:lnTo>
                <a:lnTo>
                  <a:pt x="922032" y="1656098"/>
                </a:lnTo>
                <a:lnTo>
                  <a:pt x="734066" y="1656098"/>
                </a:lnTo>
                <a:lnTo>
                  <a:pt x="707323" y="1531333"/>
                </a:lnTo>
                <a:lnTo>
                  <a:pt x="688561" y="1528470"/>
                </a:lnTo>
                <a:lnTo>
                  <a:pt x="581645" y="1496716"/>
                </a:lnTo>
                <a:lnTo>
                  <a:pt x="495416" y="1592152"/>
                </a:lnTo>
                <a:lnTo>
                  <a:pt x="332634" y="1498169"/>
                </a:lnTo>
                <a:lnTo>
                  <a:pt x="373389" y="1372000"/>
                </a:lnTo>
                <a:lnTo>
                  <a:pt x="293970" y="1290661"/>
                </a:lnTo>
                <a:lnTo>
                  <a:pt x="287662" y="1281558"/>
                </a:lnTo>
                <a:lnTo>
                  <a:pt x="157930" y="1323465"/>
                </a:lnTo>
                <a:lnTo>
                  <a:pt x="63947" y="1160683"/>
                </a:lnTo>
                <a:lnTo>
                  <a:pt x="170348" y="1064548"/>
                </a:lnTo>
                <a:lnTo>
                  <a:pt x="159896" y="1031651"/>
                </a:lnTo>
                <a:lnTo>
                  <a:pt x="144063" y="952912"/>
                </a:lnTo>
                <a:lnTo>
                  <a:pt x="0" y="922032"/>
                </a:lnTo>
                <a:lnTo>
                  <a:pt x="0" y="734067"/>
                </a:lnTo>
                <a:lnTo>
                  <a:pt x="152682" y="701339"/>
                </a:lnTo>
                <a:lnTo>
                  <a:pt x="159896" y="669158"/>
                </a:lnTo>
                <a:lnTo>
                  <a:pt x="182923" y="602913"/>
                </a:lnTo>
                <a:lnTo>
                  <a:pt x="63947" y="495417"/>
                </a:lnTo>
                <a:lnTo>
                  <a:pt x="157930" y="332634"/>
                </a:lnTo>
                <a:lnTo>
                  <a:pt x="318389" y="384465"/>
                </a:lnTo>
                <a:lnTo>
                  <a:pt x="353537" y="346539"/>
                </a:lnTo>
                <a:lnTo>
                  <a:pt x="385166" y="320558"/>
                </a:lnTo>
                <a:lnTo>
                  <a:pt x="332634" y="157929"/>
                </a:lnTo>
                <a:lnTo>
                  <a:pt x="495416" y="63947"/>
                </a:lnTo>
                <a:lnTo>
                  <a:pt x="612546" y="193585"/>
                </a:lnTo>
                <a:lnTo>
                  <a:pt x="688561" y="172338"/>
                </a:lnTo>
                <a:lnTo>
                  <a:pt x="697415" y="1709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120557" y="1969375"/>
            <a:ext cx="1097584" cy="1097584"/>
          </a:xfrm>
          <a:prstGeom prst="ellipse">
            <a:avLst/>
          </a:prstGeom>
          <a:solidFill>
            <a:srgbClr val="E05B3E"/>
          </a:solidFill>
          <a:ln w="22225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381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6640119" y="1713801"/>
            <a:ext cx="1608732" cy="1608732"/>
          </a:xfrm>
          <a:custGeom>
            <a:avLst/>
            <a:gdLst>
              <a:gd name="connsiteX0" fmla="*/ 734066 w 1656097"/>
              <a:gd name="connsiteY0" fmla="*/ 0 h 1656098"/>
              <a:gd name="connsiteX1" fmla="*/ 922032 w 1656097"/>
              <a:gd name="connsiteY1" fmla="*/ 0 h 1656098"/>
              <a:gd name="connsiteX2" fmla="*/ 958682 w 1656097"/>
              <a:gd name="connsiteY2" fmla="*/ 170987 h 1656098"/>
              <a:gd name="connsiteX3" fmla="*/ 967537 w 1656097"/>
              <a:gd name="connsiteY3" fmla="*/ 172338 h 1656098"/>
              <a:gd name="connsiteX4" fmla="*/ 1042604 w 1656097"/>
              <a:gd name="connsiteY4" fmla="*/ 194634 h 1656098"/>
              <a:gd name="connsiteX5" fmla="*/ 1160682 w 1656097"/>
              <a:gd name="connsiteY5" fmla="*/ 63947 h 1656098"/>
              <a:gd name="connsiteX6" fmla="*/ 1323465 w 1656097"/>
              <a:gd name="connsiteY6" fmla="*/ 157929 h 1656098"/>
              <a:gd name="connsiteX7" fmla="*/ 1271151 w 1656097"/>
              <a:gd name="connsiteY7" fmla="*/ 319877 h 1656098"/>
              <a:gd name="connsiteX8" fmla="*/ 1280994 w 1656097"/>
              <a:gd name="connsiteY8" fmla="*/ 327054 h 1656098"/>
              <a:gd name="connsiteX9" fmla="*/ 1333335 w 1656097"/>
              <a:gd name="connsiteY9" fmla="*/ 377405 h 1656098"/>
              <a:gd name="connsiteX10" fmla="*/ 1338950 w 1656097"/>
              <a:gd name="connsiteY10" fmla="*/ 384065 h 1656098"/>
              <a:gd name="connsiteX11" fmla="*/ 1498169 w 1656097"/>
              <a:gd name="connsiteY11" fmla="*/ 332634 h 1656098"/>
              <a:gd name="connsiteX12" fmla="*/ 1592152 w 1656097"/>
              <a:gd name="connsiteY12" fmla="*/ 495417 h 1656098"/>
              <a:gd name="connsiteX13" fmla="*/ 1473528 w 1656097"/>
              <a:gd name="connsiteY13" fmla="*/ 602595 h 1656098"/>
              <a:gd name="connsiteX14" fmla="*/ 1483127 w 1656097"/>
              <a:gd name="connsiteY14" fmla="*/ 626411 h 1656098"/>
              <a:gd name="connsiteX15" fmla="*/ 1501984 w 1656097"/>
              <a:gd name="connsiteY15" fmla="*/ 701032 h 1656098"/>
              <a:gd name="connsiteX16" fmla="*/ 1656097 w 1656097"/>
              <a:gd name="connsiteY16" fmla="*/ 734067 h 1656098"/>
              <a:gd name="connsiteX17" fmla="*/ 1656097 w 1656097"/>
              <a:gd name="connsiteY17" fmla="*/ 922032 h 1656098"/>
              <a:gd name="connsiteX18" fmla="*/ 1511749 w 1656097"/>
              <a:gd name="connsiteY18" fmla="*/ 952973 h 1656098"/>
              <a:gd name="connsiteX19" fmla="*/ 1506114 w 1656097"/>
              <a:gd name="connsiteY19" fmla="*/ 989892 h 1656098"/>
              <a:gd name="connsiteX20" fmla="*/ 1491538 w 1656097"/>
              <a:gd name="connsiteY20" fmla="*/ 1048074 h 1656098"/>
              <a:gd name="connsiteX21" fmla="*/ 1485827 w 1656097"/>
              <a:gd name="connsiteY21" fmla="*/ 1064617 h 1656098"/>
              <a:gd name="connsiteX22" fmla="*/ 1592152 w 1656097"/>
              <a:gd name="connsiteY22" fmla="*/ 1160683 h 1656098"/>
              <a:gd name="connsiteX23" fmla="*/ 1498169 w 1656097"/>
              <a:gd name="connsiteY23" fmla="*/ 1323465 h 1656098"/>
              <a:gd name="connsiteX24" fmla="*/ 1367507 w 1656097"/>
              <a:gd name="connsiteY24" fmla="*/ 1281258 h 1656098"/>
              <a:gd name="connsiteX25" fmla="*/ 1351398 w 1656097"/>
              <a:gd name="connsiteY25" fmla="*/ 1303350 h 1656098"/>
              <a:gd name="connsiteX26" fmla="*/ 1301049 w 1656097"/>
              <a:gd name="connsiteY26" fmla="*/ 1355691 h 1656098"/>
              <a:gd name="connsiteX27" fmla="*/ 1282493 w 1656097"/>
              <a:gd name="connsiteY27" fmla="*/ 1371332 h 1656098"/>
              <a:gd name="connsiteX28" fmla="*/ 1323465 w 1656097"/>
              <a:gd name="connsiteY28" fmla="*/ 1498169 h 1656098"/>
              <a:gd name="connsiteX29" fmla="*/ 1160682 w 1656097"/>
              <a:gd name="connsiteY29" fmla="*/ 1592152 h 1656098"/>
              <a:gd name="connsiteX30" fmla="*/ 1074277 w 1656097"/>
              <a:gd name="connsiteY30" fmla="*/ 1496521 h 1656098"/>
              <a:gd name="connsiteX31" fmla="*/ 1052042 w 1656097"/>
              <a:gd name="connsiteY31" fmla="*/ 1505484 h 1656098"/>
              <a:gd name="connsiteX32" fmla="*/ 948719 w 1656097"/>
              <a:gd name="connsiteY32" fmla="*/ 1531593 h 1656098"/>
              <a:gd name="connsiteX33" fmla="*/ 922032 w 1656097"/>
              <a:gd name="connsiteY33" fmla="*/ 1656098 h 1656098"/>
              <a:gd name="connsiteX34" fmla="*/ 734066 w 1656097"/>
              <a:gd name="connsiteY34" fmla="*/ 1656098 h 1656098"/>
              <a:gd name="connsiteX35" fmla="*/ 707323 w 1656097"/>
              <a:gd name="connsiteY35" fmla="*/ 1531333 h 1656098"/>
              <a:gd name="connsiteX36" fmla="*/ 688561 w 1656097"/>
              <a:gd name="connsiteY36" fmla="*/ 1528470 h 1656098"/>
              <a:gd name="connsiteX37" fmla="*/ 581645 w 1656097"/>
              <a:gd name="connsiteY37" fmla="*/ 1496716 h 1656098"/>
              <a:gd name="connsiteX38" fmla="*/ 495416 w 1656097"/>
              <a:gd name="connsiteY38" fmla="*/ 1592152 h 1656098"/>
              <a:gd name="connsiteX39" fmla="*/ 332634 w 1656097"/>
              <a:gd name="connsiteY39" fmla="*/ 1498169 h 1656098"/>
              <a:gd name="connsiteX40" fmla="*/ 373389 w 1656097"/>
              <a:gd name="connsiteY40" fmla="*/ 1372000 h 1656098"/>
              <a:gd name="connsiteX41" fmla="*/ 293970 w 1656097"/>
              <a:gd name="connsiteY41" fmla="*/ 1290661 h 1656098"/>
              <a:gd name="connsiteX42" fmla="*/ 287662 w 1656097"/>
              <a:gd name="connsiteY42" fmla="*/ 1281558 h 1656098"/>
              <a:gd name="connsiteX43" fmla="*/ 157930 w 1656097"/>
              <a:gd name="connsiteY43" fmla="*/ 1323465 h 1656098"/>
              <a:gd name="connsiteX44" fmla="*/ 63947 w 1656097"/>
              <a:gd name="connsiteY44" fmla="*/ 1160683 h 1656098"/>
              <a:gd name="connsiteX45" fmla="*/ 170348 w 1656097"/>
              <a:gd name="connsiteY45" fmla="*/ 1064548 h 1656098"/>
              <a:gd name="connsiteX46" fmla="*/ 159896 w 1656097"/>
              <a:gd name="connsiteY46" fmla="*/ 1031651 h 1656098"/>
              <a:gd name="connsiteX47" fmla="*/ 144063 w 1656097"/>
              <a:gd name="connsiteY47" fmla="*/ 952912 h 1656098"/>
              <a:gd name="connsiteX48" fmla="*/ 0 w 1656097"/>
              <a:gd name="connsiteY48" fmla="*/ 922032 h 1656098"/>
              <a:gd name="connsiteX49" fmla="*/ 0 w 1656097"/>
              <a:gd name="connsiteY49" fmla="*/ 734067 h 1656098"/>
              <a:gd name="connsiteX50" fmla="*/ 152682 w 1656097"/>
              <a:gd name="connsiteY50" fmla="*/ 701339 h 1656098"/>
              <a:gd name="connsiteX51" fmla="*/ 159896 w 1656097"/>
              <a:gd name="connsiteY51" fmla="*/ 669158 h 1656098"/>
              <a:gd name="connsiteX52" fmla="*/ 182923 w 1656097"/>
              <a:gd name="connsiteY52" fmla="*/ 602913 h 1656098"/>
              <a:gd name="connsiteX53" fmla="*/ 63947 w 1656097"/>
              <a:gd name="connsiteY53" fmla="*/ 495417 h 1656098"/>
              <a:gd name="connsiteX54" fmla="*/ 157930 w 1656097"/>
              <a:gd name="connsiteY54" fmla="*/ 332634 h 1656098"/>
              <a:gd name="connsiteX55" fmla="*/ 318389 w 1656097"/>
              <a:gd name="connsiteY55" fmla="*/ 384465 h 1656098"/>
              <a:gd name="connsiteX56" fmla="*/ 353537 w 1656097"/>
              <a:gd name="connsiteY56" fmla="*/ 346539 h 1656098"/>
              <a:gd name="connsiteX57" fmla="*/ 385166 w 1656097"/>
              <a:gd name="connsiteY57" fmla="*/ 320558 h 1656098"/>
              <a:gd name="connsiteX58" fmla="*/ 332634 w 1656097"/>
              <a:gd name="connsiteY58" fmla="*/ 157929 h 1656098"/>
              <a:gd name="connsiteX59" fmla="*/ 495416 w 1656097"/>
              <a:gd name="connsiteY59" fmla="*/ 63947 h 1656098"/>
              <a:gd name="connsiteX60" fmla="*/ 612546 w 1656097"/>
              <a:gd name="connsiteY60" fmla="*/ 193585 h 1656098"/>
              <a:gd name="connsiteX61" fmla="*/ 688561 w 1656097"/>
              <a:gd name="connsiteY61" fmla="*/ 172338 h 1656098"/>
              <a:gd name="connsiteX62" fmla="*/ 697415 w 1656097"/>
              <a:gd name="connsiteY62" fmla="*/ 170987 h 16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56097" h="1656098">
                <a:moveTo>
                  <a:pt x="734066" y="0"/>
                </a:moveTo>
                <a:lnTo>
                  <a:pt x="922032" y="0"/>
                </a:lnTo>
                <a:lnTo>
                  <a:pt x="958682" y="170987"/>
                </a:lnTo>
                <a:lnTo>
                  <a:pt x="967537" y="172338"/>
                </a:lnTo>
                <a:lnTo>
                  <a:pt x="1042604" y="194634"/>
                </a:lnTo>
                <a:lnTo>
                  <a:pt x="1160682" y="63947"/>
                </a:lnTo>
                <a:lnTo>
                  <a:pt x="1323465" y="157929"/>
                </a:lnTo>
                <a:lnTo>
                  <a:pt x="1271151" y="319877"/>
                </a:lnTo>
                <a:lnTo>
                  <a:pt x="1280994" y="327054"/>
                </a:lnTo>
                <a:cubicBezTo>
                  <a:pt x="1299308" y="342918"/>
                  <a:pt x="1316780" y="359726"/>
                  <a:pt x="1333335" y="377405"/>
                </a:cubicBezTo>
                <a:lnTo>
                  <a:pt x="1338950" y="384065"/>
                </a:lnTo>
                <a:lnTo>
                  <a:pt x="1498169" y="332634"/>
                </a:lnTo>
                <a:lnTo>
                  <a:pt x="1592152" y="495417"/>
                </a:lnTo>
                <a:lnTo>
                  <a:pt x="1473528" y="602595"/>
                </a:lnTo>
                <a:lnTo>
                  <a:pt x="1483127" y="626411"/>
                </a:lnTo>
                <a:lnTo>
                  <a:pt x="1501984" y="701032"/>
                </a:lnTo>
                <a:lnTo>
                  <a:pt x="1656097" y="734067"/>
                </a:lnTo>
                <a:lnTo>
                  <a:pt x="1656097" y="922032"/>
                </a:lnTo>
                <a:lnTo>
                  <a:pt x="1511749" y="952973"/>
                </a:lnTo>
                <a:lnTo>
                  <a:pt x="1506114" y="989892"/>
                </a:lnTo>
                <a:cubicBezTo>
                  <a:pt x="1502081" y="1009604"/>
                  <a:pt x="1497209" y="1029011"/>
                  <a:pt x="1491538" y="1048074"/>
                </a:cubicBezTo>
                <a:lnTo>
                  <a:pt x="1485827" y="1064617"/>
                </a:lnTo>
                <a:lnTo>
                  <a:pt x="1592152" y="1160683"/>
                </a:lnTo>
                <a:lnTo>
                  <a:pt x="1498169" y="1323465"/>
                </a:lnTo>
                <a:lnTo>
                  <a:pt x="1367507" y="1281258"/>
                </a:lnTo>
                <a:lnTo>
                  <a:pt x="1351398" y="1303350"/>
                </a:lnTo>
                <a:cubicBezTo>
                  <a:pt x="1335535" y="1321664"/>
                  <a:pt x="1318727" y="1339136"/>
                  <a:pt x="1301049" y="1355691"/>
                </a:cubicBezTo>
                <a:lnTo>
                  <a:pt x="1282493" y="1371332"/>
                </a:lnTo>
                <a:lnTo>
                  <a:pt x="1323465" y="1498169"/>
                </a:lnTo>
                <a:lnTo>
                  <a:pt x="1160682" y="1592152"/>
                </a:lnTo>
                <a:lnTo>
                  <a:pt x="1074277" y="1496521"/>
                </a:lnTo>
                <a:lnTo>
                  <a:pt x="1052042" y="1505484"/>
                </a:lnTo>
                <a:lnTo>
                  <a:pt x="948719" y="1531593"/>
                </a:lnTo>
                <a:lnTo>
                  <a:pt x="922032" y="1656098"/>
                </a:lnTo>
                <a:lnTo>
                  <a:pt x="734066" y="1656098"/>
                </a:lnTo>
                <a:lnTo>
                  <a:pt x="707323" y="1531333"/>
                </a:lnTo>
                <a:lnTo>
                  <a:pt x="688561" y="1528470"/>
                </a:lnTo>
                <a:lnTo>
                  <a:pt x="581645" y="1496716"/>
                </a:lnTo>
                <a:lnTo>
                  <a:pt x="495416" y="1592152"/>
                </a:lnTo>
                <a:lnTo>
                  <a:pt x="332634" y="1498169"/>
                </a:lnTo>
                <a:lnTo>
                  <a:pt x="373389" y="1372000"/>
                </a:lnTo>
                <a:lnTo>
                  <a:pt x="293970" y="1290661"/>
                </a:lnTo>
                <a:lnTo>
                  <a:pt x="287662" y="1281558"/>
                </a:lnTo>
                <a:lnTo>
                  <a:pt x="157930" y="1323465"/>
                </a:lnTo>
                <a:lnTo>
                  <a:pt x="63947" y="1160683"/>
                </a:lnTo>
                <a:lnTo>
                  <a:pt x="170348" y="1064548"/>
                </a:lnTo>
                <a:lnTo>
                  <a:pt x="159896" y="1031651"/>
                </a:lnTo>
                <a:lnTo>
                  <a:pt x="144063" y="952912"/>
                </a:lnTo>
                <a:lnTo>
                  <a:pt x="0" y="922032"/>
                </a:lnTo>
                <a:lnTo>
                  <a:pt x="0" y="734067"/>
                </a:lnTo>
                <a:lnTo>
                  <a:pt x="152682" y="701339"/>
                </a:lnTo>
                <a:lnTo>
                  <a:pt x="159896" y="669158"/>
                </a:lnTo>
                <a:lnTo>
                  <a:pt x="182923" y="602913"/>
                </a:lnTo>
                <a:lnTo>
                  <a:pt x="63947" y="495417"/>
                </a:lnTo>
                <a:lnTo>
                  <a:pt x="157930" y="332634"/>
                </a:lnTo>
                <a:lnTo>
                  <a:pt x="318389" y="384465"/>
                </a:lnTo>
                <a:lnTo>
                  <a:pt x="353537" y="346539"/>
                </a:lnTo>
                <a:lnTo>
                  <a:pt x="385166" y="320558"/>
                </a:lnTo>
                <a:lnTo>
                  <a:pt x="332634" y="157929"/>
                </a:lnTo>
                <a:lnTo>
                  <a:pt x="495416" y="63947"/>
                </a:lnTo>
                <a:lnTo>
                  <a:pt x="612546" y="193585"/>
                </a:lnTo>
                <a:lnTo>
                  <a:pt x="688561" y="172338"/>
                </a:lnTo>
                <a:lnTo>
                  <a:pt x="697415" y="1709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895692" y="1969375"/>
            <a:ext cx="1097584" cy="1097584"/>
          </a:xfrm>
          <a:prstGeom prst="ellipse">
            <a:avLst/>
          </a:prstGeom>
          <a:solidFill>
            <a:srgbClr val="4D6070"/>
          </a:solidFill>
          <a:ln w="22225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381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3864984" y="4247680"/>
            <a:ext cx="1608732" cy="1608732"/>
          </a:xfrm>
          <a:custGeom>
            <a:avLst/>
            <a:gdLst>
              <a:gd name="connsiteX0" fmla="*/ 734066 w 1656097"/>
              <a:gd name="connsiteY0" fmla="*/ 0 h 1656098"/>
              <a:gd name="connsiteX1" fmla="*/ 922032 w 1656097"/>
              <a:gd name="connsiteY1" fmla="*/ 0 h 1656098"/>
              <a:gd name="connsiteX2" fmla="*/ 958682 w 1656097"/>
              <a:gd name="connsiteY2" fmla="*/ 170987 h 1656098"/>
              <a:gd name="connsiteX3" fmla="*/ 967537 w 1656097"/>
              <a:gd name="connsiteY3" fmla="*/ 172338 h 1656098"/>
              <a:gd name="connsiteX4" fmla="*/ 1042604 w 1656097"/>
              <a:gd name="connsiteY4" fmla="*/ 194634 h 1656098"/>
              <a:gd name="connsiteX5" fmla="*/ 1160682 w 1656097"/>
              <a:gd name="connsiteY5" fmla="*/ 63947 h 1656098"/>
              <a:gd name="connsiteX6" fmla="*/ 1323465 w 1656097"/>
              <a:gd name="connsiteY6" fmla="*/ 157929 h 1656098"/>
              <a:gd name="connsiteX7" fmla="*/ 1271151 w 1656097"/>
              <a:gd name="connsiteY7" fmla="*/ 319877 h 1656098"/>
              <a:gd name="connsiteX8" fmla="*/ 1280994 w 1656097"/>
              <a:gd name="connsiteY8" fmla="*/ 327054 h 1656098"/>
              <a:gd name="connsiteX9" fmla="*/ 1333335 w 1656097"/>
              <a:gd name="connsiteY9" fmla="*/ 377405 h 1656098"/>
              <a:gd name="connsiteX10" fmla="*/ 1338950 w 1656097"/>
              <a:gd name="connsiteY10" fmla="*/ 384065 h 1656098"/>
              <a:gd name="connsiteX11" fmla="*/ 1498169 w 1656097"/>
              <a:gd name="connsiteY11" fmla="*/ 332634 h 1656098"/>
              <a:gd name="connsiteX12" fmla="*/ 1592152 w 1656097"/>
              <a:gd name="connsiteY12" fmla="*/ 495417 h 1656098"/>
              <a:gd name="connsiteX13" fmla="*/ 1473528 w 1656097"/>
              <a:gd name="connsiteY13" fmla="*/ 602595 h 1656098"/>
              <a:gd name="connsiteX14" fmla="*/ 1483127 w 1656097"/>
              <a:gd name="connsiteY14" fmla="*/ 626411 h 1656098"/>
              <a:gd name="connsiteX15" fmla="*/ 1501984 w 1656097"/>
              <a:gd name="connsiteY15" fmla="*/ 701032 h 1656098"/>
              <a:gd name="connsiteX16" fmla="*/ 1656097 w 1656097"/>
              <a:gd name="connsiteY16" fmla="*/ 734067 h 1656098"/>
              <a:gd name="connsiteX17" fmla="*/ 1656097 w 1656097"/>
              <a:gd name="connsiteY17" fmla="*/ 922032 h 1656098"/>
              <a:gd name="connsiteX18" fmla="*/ 1511749 w 1656097"/>
              <a:gd name="connsiteY18" fmla="*/ 952973 h 1656098"/>
              <a:gd name="connsiteX19" fmla="*/ 1506114 w 1656097"/>
              <a:gd name="connsiteY19" fmla="*/ 989892 h 1656098"/>
              <a:gd name="connsiteX20" fmla="*/ 1491538 w 1656097"/>
              <a:gd name="connsiteY20" fmla="*/ 1048074 h 1656098"/>
              <a:gd name="connsiteX21" fmla="*/ 1485827 w 1656097"/>
              <a:gd name="connsiteY21" fmla="*/ 1064617 h 1656098"/>
              <a:gd name="connsiteX22" fmla="*/ 1592152 w 1656097"/>
              <a:gd name="connsiteY22" fmla="*/ 1160683 h 1656098"/>
              <a:gd name="connsiteX23" fmla="*/ 1498169 w 1656097"/>
              <a:gd name="connsiteY23" fmla="*/ 1323465 h 1656098"/>
              <a:gd name="connsiteX24" fmla="*/ 1367507 w 1656097"/>
              <a:gd name="connsiteY24" fmla="*/ 1281258 h 1656098"/>
              <a:gd name="connsiteX25" fmla="*/ 1351398 w 1656097"/>
              <a:gd name="connsiteY25" fmla="*/ 1303350 h 1656098"/>
              <a:gd name="connsiteX26" fmla="*/ 1301049 w 1656097"/>
              <a:gd name="connsiteY26" fmla="*/ 1355691 h 1656098"/>
              <a:gd name="connsiteX27" fmla="*/ 1282493 w 1656097"/>
              <a:gd name="connsiteY27" fmla="*/ 1371332 h 1656098"/>
              <a:gd name="connsiteX28" fmla="*/ 1323465 w 1656097"/>
              <a:gd name="connsiteY28" fmla="*/ 1498169 h 1656098"/>
              <a:gd name="connsiteX29" fmla="*/ 1160682 w 1656097"/>
              <a:gd name="connsiteY29" fmla="*/ 1592152 h 1656098"/>
              <a:gd name="connsiteX30" fmla="*/ 1074277 w 1656097"/>
              <a:gd name="connsiteY30" fmla="*/ 1496521 h 1656098"/>
              <a:gd name="connsiteX31" fmla="*/ 1052042 w 1656097"/>
              <a:gd name="connsiteY31" fmla="*/ 1505484 h 1656098"/>
              <a:gd name="connsiteX32" fmla="*/ 948719 w 1656097"/>
              <a:gd name="connsiteY32" fmla="*/ 1531593 h 1656098"/>
              <a:gd name="connsiteX33" fmla="*/ 922032 w 1656097"/>
              <a:gd name="connsiteY33" fmla="*/ 1656098 h 1656098"/>
              <a:gd name="connsiteX34" fmla="*/ 734066 w 1656097"/>
              <a:gd name="connsiteY34" fmla="*/ 1656098 h 1656098"/>
              <a:gd name="connsiteX35" fmla="*/ 707323 w 1656097"/>
              <a:gd name="connsiteY35" fmla="*/ 1531333 h 1656098"/>
              <a:gd name="connsiteX36" fmla="*/ 688561 w 1656097"/>
              <a:gd name="connsiteY36" fmla="*/ 1528470 h 1656098"/>
              <a:gd name="connsiteX37" fmla="*/ 581645 w 1656097"/>
              <a:gd name="connsiteY37" fmla="*/ 1496716 h 1656098"/>
              <a:gd name="connsiteX38" fmla="*/ 495416 w 1656097"/>
              <a:gd name="connsiteY38" fmla="*/ 1592152 h 1656098"/>
              <a:gd name="connsiteX39" fmla="*/ 332634 w 1656097"/>
              <a:gd name="connsiteY39" fmla="*/ 1498169 h 1656098"/>
              <a:gd name="connsiteX40" fmla="*/ 373389 w 1656097"/>
              <a:gd name="connsiteY40" fmla="*/ 1372000 h 1656098"/>
              <a:gd name="connsiteX41" fmla="*/ 293970 w 1656097"/>
              <a:gd name="connsiteY41" fmla="*/ 1290661 h 1656098"/>
              <a:gd name="connsiteX42" fmla="*/ 287662 w 1656097"/>
              <a:gd name="connsiteY42" fmla="*/ 1281558 h 1656098"/>
              <a:gd name="connsiteX43" fmla="*/ 157930 w 1656097"/>
              <a:gd name="connsiteY43" fmla="*/ 1323465 h 1656098"/>
              <a:gd name="connsiteX44" fmla="*/ 63947 w 1656097"/>
              <a:gd name="connsiteY44" fmla="*/ 1160683 h 1656098"/>
              <a:gd name="connsiteX45" fmla="*/ 170348 w 1656097"/>
              <a:gd name="connsiteY45" fmla="*/ 1064548 h 1656098"/>
              <a:gd name="connsiteX46" fmla="*/ 159896 w 1656097"/>
              <a:gd name="connsiteY46" fmla="*/ 1031651 h 1656098"/>
              <a:gd name="connsiteX47" fmla="*/ 144063 w 1656097"/>
              <a:gd name="connsiteY47" fmla="*/ 952912 h 1656098"/>
              <a:gd name="connsiteX48" fmla="*/ 0 w 1656097"/>
              <a:gd name="connsiteY48" fmla="*/ 922032 h 1656098"/>
              <a:gd name="connsiteX49" fmla="*/ 0 w 1656097"/>
              <a:gd name="connsiteY49" fmla="*/ 734067 h 1656098"/>
              <a:gd name="connsiteX50" fmla="*/ 152682 w 1656097"/>
              <a:gd name="connsiteY50" fmla="*/ 701339 h 1656098"/>
              <a:gd name="connsiteX51" fmla="*/ 159896 w 1656097"/>
              <a:gd name="connsiteY51" fmla="*/ 669158 h 1656098"/>
              <a:gd name="connsiteX52" fmla="*/ 182923 w 1656097"/>
              <a:gd name="connsiteY52" fmla="*/ 602913 h 1656098"/>
              <a:gd name="connsiteX53" fmla="*/ 63947 w 1656097"/>
              <a:gd name="connsiteY53" fmla="*/ 495417 h 1656098"/>
              <a:gd name="connsiteX54" fmla="*/ 157930 w 1656097"/>
              <a:gd name="connsiteY54" fmla="*/ 332634 h 1656098"/>
              <a:gd name="connsiteX55" fmla="*/ 318389 w 1656097"/>
              <a:gd name="connsiteY55" fmla="*/ 384465 h 1656098"/>
              <a:gd name="connsiteX56" fmla="*/ 353537 w 1656097"/>
              <a:gd name="connsiteY56" fmla="*/ 346539 h 1656098"/>
              <a:gd name="connsiteX57" fmla="*/ 385166 w 1656097"/>
              <a:gd name="connsiteY57" fmla="*/ 320558 h 1656098"/>
              <a:gd name="connsiteX58" fmla="*/ 332634 w 1656097"/>
              <a:gd name="connsiteY58" fmla="*/ 157929 h 1656098"/>
              <a:gd name="connsiteX59" fmla="*/ 495416 w 1656097"/>
              <a:gd name="connsiteY59" fmla="*/ 63947 h 1656098"/>
              <a:gd name="connsiteX60" fmla="*/ 612546 w 1656097"/>
              <a:gd name="connsiteY60" fmla="*/ 193585 h 1656098"/>
              <a:gd name="connsiteX61" fmla="*/ 688561 w 1656097"/>
              <a:gd name="connsiteY61" fmla="*/ 172338 h 1656098"/>
              <a:gd name="connsiteX62" fmla="*/ 697415 w 1656097"/>
              <a:gd name="connsiteY62" fmla="*/ 170987 h 16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56097" h="1656098">
                <a:moveTo>
                  <a:pt x="734066" y="0"/>
                </a:moveTo>
                <a:lnTo>
                  <a:pt x="922032" y="0"/>
                </a:lnTo>
                <a:lnTo>
                  <a:pt x="958682" y="170987"/>
                </a:lnTo>
                <a:lnTo>
                  <a:pt x="967537" y="172338"/>
                </a:lnTo>
                <a:lnTo>
                  <a:pt x="1042604" y="194634"/>
                </a:lnTo>
                <a:lnTo>
                  <a:pt x="1160682" y="63947"/>
                </a:lnTo>
                <a:lnTo>
                  <a:pt x="1323465" y="157929"/>
                </a:lnTo>
                <a:lnTo>
                  <a:pt x="1271151" y="319877"/>
                </a:lnTo>
                <a:lnTo>
                  <a:pt x="1280994" y="327054"/>
                </a:lnTo>
                <a:cubicBezTo>
                  <a:pt x="1299308" y="342918"/>
                  <a:pt x="1316780" y="359726"/>
                  <a:pt x="1333335" y="377405"/>
                </a:cubicBezTo>
                <a:lnTo>
                  <a:pt x="1338950" y="384065"/>
                </a:lnTo>
                <a:lnTo>
                  <a:pt x="1498169" y="332634"/>
                </a:lnTo>
                <a:lnTo>
                  <a:pt x="1592152" y="495417"/>
                </a:lnTo>
                <a:lnTo>
                  <a:pt x="1473528" y="602595"/>
                </a:lnTo>
                <a:lnTo>
                  <a:pt x="1483127" y="626411"/>
                </a:lnTo>
                <a:lnTo>
                  <a:pt x="1501984" y="701032"/>
                </a:lnTo>
                <a:lnTo>
                  <a:pt x="1656097" y="734067"/>
                </a:lnTo>
                <a:lnTo>
                  <a:pt x="1656097" y="922032"/>
                </a:lnTo>
                <a:lnTo>
                  <a:pt x="1511749" y="952973"/>
                </a:lnTo>
                <a:lnTo>
                  <a:pt x="1506114" y="989892"/>
                </a:lnTo>
                <a:cubicBezTo>
                  <a:pt x="1502081" y="1009604"/>
                  <a:pt x="1497209" y="1029011"/>
                  <a:pt x="1491538" y="1048074"/>
                </a:cubicBezTo>
                <a:lnTo>
                  <a:pt x="1485827" y="1064617"/>
                </a:lnTo>
                <a:lnTo>
                  <a:pt x="1592152" y="1160683"/>
                </a:lnTo>
                <a:lnTo>
                  <a:pt x="1498169" y="1323465"/>
                </a:lnTo>
                <a:lnTo>
                  <a:pt x="1367507" y="1281258"/>
                </a:lnTo>
                <a:lnTo>
                  <a:pt x="1351398" y="1303350"/>
                </a:lnTo>
                <a:cubicBezTo>
                  <a:pt x="1335535" y="1321664"/>
                  <a:pt x="1318727" y="1339136"/>
                  <a:pt x="1301049" y="1355691"/>
                </a:cubicBezTo>
                <a:lnTo>
                  <a:pt x="1282493" y="1371332"/>
                </a:lnTo>
                <a:lnTo>
                  <a:pt x="1323465" y="1498169"/>
                </a:lnTo>
                <a:lnTo>
                  <a:pt x="1160682" y="1592152"/>
                </a:lnTo>
                <a:lnTo>
                  <a:pt x="1074277" y="1496521"/>
                </a:lnTo>
                <a:lnTo>
                  <a:pt x="1052042" y="1505484"/>
                </a:lnTo>
                <a:lnTo>
                  <a:pt x="948719" y="1531593"/>
                </a:lnTo>
                <a:lnTo>
                  <a:pt x="922032" y="1656098"/>
                </a:lnTo>
                <a:lnTo>
                  <a:pt x="734066" y="1656098"/>
                </a:lnTo>
                <a:lnTo>
                  <a:pt x="707323" y="1531333"/>
                </a:lnTo>
                <a:lnTo>
                  <a:pt x="688561" y="1528470"/>
                </a:lnTo>
                <a:lnTo>
                  <a:pt x="581645" y="1496716"/>
                </a:lnTo>
                <a:lnTo>
                  <a:pt x="495416" y="1592152"/>
                </a:lnTo>
                <a:lnTo>
                  <a:pt x="332634" y="1498169"/>
                </a:lnTo>
                <a:lnTo>
                  <a:pt x="373389" y="1372000"/>
                </a:lnTo>
                <a:lnTo>
                  <a:pt x="293970" y="1290661"/>
                </a:lnTo>
                <a:lnTo>
                  <a:pt x="287662" y="1281558"/>
                </a:lnTo>
                <a:lnTo>
                  <a:pt x="157930" y="1323465"/>
                </a:lnTo>
                <a:lnTo>
                  <a:pt x="63947" y="1160683"/>
                </a:lnTo>
                <a:lnTo>
                  <a:pt x="170348" y="1064548"/>
                </a:lnTo>
                <a:lnTo>
                  <a:pt x="159896" y="1031651"/>
                </a:lnTo>
                <a:lnTo>
                  <a:pt x="144063" y="952912"/>
                </a:lnTo>
                <a:lnTo>
                  <a:pt x="0" y="922032"/>
                </a:lnTo>
                <a:lnTo>
                  <a:pt x="0" y="734067"/>
                </a:lnTo>
                <a:lnTo>
                  <a:pt x="152682" y="701339"/>
                </a:lnTo>
                <a:lnTo>
                  <a:pt x="159896" y="669158"/>
                </a:lnTo>
                <a:lnTo>
                  <a:pt x="182923" y="602913"/>
                </a:lnTo>
                <a:lnTo>
                  <a:pt x="63947" y="495417"/>
                </a:lnTo>
                <a:lnTo>
                  <a:pt x="157930" y="332634"/>
                </a:lnTo>
                <a:lnTo>
                  <a:pt x="318389" y="384465"/>
                </a:lnTo>
                <a:lnTo>
                  <a:pt x="353537" y="346539"/>
                </a:lnTo>
                <a:lnTo>
                  <a:pt x="385166" y="320558"/>
                </a:lnTo>
                <a:lnTo>
                  <a:pt x="332634" y="157929"/>
                </a:lnTo>
                <a:lnTo>
                  <a:pt x="495416" y="63947"/>
                </a:lnTo>
                <a:lnTo>
                  <a:pt x="612546" y="193585"/>
                </a:lnTo>
                <a:lnTo>
                  <a:pt x="688561" y="172338"/>
                </a:lnTo>
                <a:lnTo>
                  <a:pt x="697415" y="1709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120557" y="4503254"/>
            <a:ext cx="1097584" cy="1097584"/>
          </a:xfrm>
          <a:prstGeom prst="ellipse">
            <a:avLst/>
          </a:prstGeom>
          <a:solidFill>
            <a:srgbClr val="27ACAD"/>
          </a:solidFill>
          <a:ln w="22225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381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6640119" y="4247680"/>
            <a:ext cx="1608732" cy="1608732"/>
          </a:xfrm>
          <a:custGeom>
            <a:avLst/>
            <a:gdLst>
              <a:gd name="connsiteX0" fmla="*/ 734066 w 1656097"/>
              <a:gd name="connsiteY0" fmla="*/ 0 h 1656098"/>
              <a:gd name="connsiteX1" fmla="*/ 922032 w 1656097"/>
              <a:gd name="connsiteY1" fmla="*/ 0 h 1656098"/>
              <a:gd name="connsiteX2" fmla="*/ 958682 w 1656097"/>
              <a:gd name="connsiteY2" fmla="*/ 170987 h 1656098"/>
              <a:gd name="connsiteX3" fmla="*/ 967537 w 1656097"/>
              <a:gd name="connsiteY3" fmla="*/ 172338 h 1656098"/>
              <a:gd name="connsiteX4" fmla="*/ 1042604 w 1656097"/>
              <a:gd name="connsiteY4" fmla="*/ 194634 h 1656098"/>
              <a:gd name="connsiteX5" fmla="*/ 1160682 w 1656097"/>
              <a:gd name="connsiteY5" fmla="*/ 63947 h 1656098"/>
              <a:gd name="connsiteX6" fmla="*/ 1323465 w 1656097"/>
              <a:gd name="connsiteY6" fmla="*/ 157929 h 1656098"/>
              <a:gd name="connsiteX7" fmla="*/ 1271151 w 1656097"/>
              <a:gd name="connsiteY7" fmla="*/ 319877 h 1656098"/>
              <a:gd name="connsiteX8" fmla="*/ 1280994 w 1656097"/>
              <a:gd name="connsiteY8" fmla="*/ 327054 h 1656098"/>
              <a:gd name="connsiteX9" fmla="*/ 1333335 w 1656097"/>
              <a:gd name="connsiteY9" fmla="*/ 377405 h 1656098"/>
              <a:gd name="connsiteX10" fmla="*/ 1338950 w 1656097"/>
              <a:gd name="connsiteY10" fmla="*/ 384065 h 1656098"/>
              <a:gd name="connsiteX11" fmla="*/ 1498169 w 1656097"/>
              <a:gd name="connsiteY11" fmla="*/ 332634 h 1656098"/>
              <a:gd name="connsiteX12" fmla="*/ 1592152 w 1656097"/>
              <a:gd name="connsiteY12" fmla="*/ 495417 h 1656098"/>
              <a:gd name="connsiteX13" fmla="*/ 1473528 w 1656097"/>
              <a:gd name="connsiteY13" fmla="*/ 602595 h 1656098"/>
              <a:gd name="connsiteX14" fmla="*/ 1483127 w 1656097"/>
              <a:gd name="connsiteY14" fmla="*/ 626411 h 1656098"/>
              <a:gd name="connsiteX15" fmla="*/ 1501984 w 1656097"/>
              <a:gd name="connsiteY15" fmla="*/ 701032 h 1656098"/>
              <a:gd name="connsiteX16" fmla="*/ 1656097 w 1656097"/>
              <a:gd name="connsiteY16" fmla="*/ 734067 h 1656098"/>
              <a:gd name="connsiteX17" fmla="*/ 1656097 w 1656097"/>
              <a:gd name="connsiteY17" fmla="*/ 922032 h 1656098"/>
              <a:gd name="connsiteX18" fmla="*/ 1511749 w 1656097"/>
              <a:gd name="connsiteY18" fmla="*/ 952973 h 1656098"/>
              <a:gd name="connsiteX19" fmla="*/ 1506114 w 1656097"/>
              <a:gd name="connsiteY19" fmla="*/ 989892 h 1656098"/>
              <a:gd name="connsiteX20" fmla="*/ 1491538 w 1656097"/>
              <a:gd name="connsiteY20" fmla="*/ 1048074 h 1656098"/>
              <a:gd name="connsiteX21" fmla="*/ 1485827 w 1656097"/>
              <a:gd name="connsiteY21" fmla="*/ 1064617 h 1656098"/>
              <a:gd name="connsiteX22" fmla="*/ 1592152 w 1656097"/>
              <a:gd name="connsiteY22" fmla="*/ 1160683 h 1656098"/>
              <a:gd name="connsiteX23" fmla="*/ 1498169 w 1656097"/>
              <a:gd name="connsiteY23" fmla="*/ 1323465 h 1656098"/>
              <a:gd name="connsiteX24" fmla="*/ 1367507 w 1656097"/>
              <a:gd name="connsiteY24" fmla="*/ 1281258 h 1656098"/>
              <a:gd name="connsiteX25" fmla="*/ 1351398 w 1656097"/>
              <a:gd name="connsiteY25" fmla="*/ 1303350 h 1656098"/>
              <a:gd name="connsiteX26" fmla="*/ 1301049 w 1656097"/>
              <a:gd name="connsiteY26" fmla="*/ 1355691 h 1656098"/>
              <a:gd name="connsiteX27" fmla="*/ 1282493 w 1656097"/>
              <a:gd name="connsiteY27" fmla="*/ 1371332 h 1656098"/>
              <a:gd name="connsiteX28" fmla="*/ 1323465 w 1656097"/>
              <a:gd name="connsiteY28" fmla="*/ 1498169 h 1656098"/>
              <a:gd name="connsiteX29" fmla="*/ 1160682 w 1656097"/>
              <a:gd name="connsiteY29" fmla="*/ 1592152 h 1656098"/>
              <a:gd name="connsiteX30" fmla="*/ 1074277 w 1656097"/>
              <a:gd name="connsiteY30" fmla="*/ 1496521 h 1656098"/>
              <a:gd name="connsiteX31" fmla="*/ 1052042 w 1656097"/>
              <a:gd name="connsiteY31" fmla="*/ 1505484 h 1656098"/>
              <a:gd name="connsiteX32" fmla="*/ 948719 w 1656097"/>
              <a:gd name="connsiteY32" fmla="*/ 1531593 h 1656098"/>
              <a:gd name="connsiteX33" fmla="*/ 922032 w 1656097"/>
              <a:gd name="connsiteY33" fmla="*/ 1656098 h 1656098"/>
              <a:gd name="connsiteX34" fmla="*/ 734066 w 1656097"/>
              <a:gd name="connsiteY34" fmla="*/ 1656098 h 1656098"/>
              <a:gd name="connsiteX35" fmla="*/ 707323 w 1656097"/>
              <a:gd name="connsiteY35" fmla="*/ 1531333 h 1656098"/>
              <a:gd name="connsiteX36" fmla="*/ 688561 w 1656097"/>
              <a:gd name="connsiteY36" fmla="*/ 1528470 h 1656098"/>
              <a:gd name="connsiteX37" fmla="*/ 581645 w 1656097"/>
              <a:gd name="connsiteY37" fmla="*/ 1496716 h 1656098"/>
              <a:gd name="connsiteX38" fmla="*/ 495416 w 1656097"/>
              <a:gd name="connsiteY38" fmla="*/ 1592152 h 1656098"/>
              <a:gd name="connsiteX39" fmla="*/ 332634 w 1656097"/>
              <a:gd name="connsiteY39" fmla="*/ 1498169 h 1656098"/>
              <a:gd name="connsiteX40" fmla="*/ 373389 w 1656097"/>
              <a:gd name="connsiteY40" fmla="*/ 1372000 h 1656098"/>
              <a:gd name="connsiteX41" fmla="*/ 293970 w 1656097"/>
              <a:gd name="connsiteY41" fmla="*/ 1290661 h 1656098"/>
              <a:gd name="connsiteX42" fmla="*/ 287662 w 1656097"/>
              <a:gd name="connsiteY42" fmla="*/ 1281558 h 1656098"/>
              <a:gd name="connsiteX43" fmla="*/ 157930 w 1656097"/>
              <a:gd name="connsiteY43" fmla="*/ 1323465 h 1656098"/>
              <a:gd name="connsiteX44" fmla="*/ 63947 w 1656097"/>
              <a:gd name="connsiteY44" fmla="*/ 1160683 h 1656098"/>
              <a:gd name="connsiteX45" fmla="*/ 170348 w 1656097"/>
              <a:gd name="connsiteY45" fmla="*/ 1064548 h 1656098"/>
              <a:gd name="connsiteX46" fmla="*/ 159896 w 1656097"/>
              <a:gd name="connsiteY46" fmla="*/ 1031651 h 1656098"/>
              <a:gd name="connsiteX47" fmla="*/ 144063 w 1656097"/>
              <a:gd name="connsiteY47" fmla="*/ 952912 h 1656098"/>
              <a:gd name="connsiteX48" fmla="*/ 0 w 1656097"/>
              <a:gd name="connsiteY48" fmla="*/ 922032 h 1656098"/>
              <a:gd name="connsiteX49" fmla="*/ 0 w 1656097"/>
              <a:gd name="connsiteY49" fmla="*/ 734067 h 1656098"/>
              <a:gd name="connsiteX50" fmla="*/ 152682 w 1656097"/>
              <a:gd name="connsiteY50" fmla="*/ 701339 h 1656098"/>
              <a:gd name="connsiteX51" fmla="*/ 159896 w 1656097"/>
              <a:gd name="connsiteY51" fmla="*/ 669158 h 1656098"/>
              <a:gd name="connsiteX52" fmla="*/ 182923 w 1656097"/>
              <a:gd name="connsiteY52" fmla="*/ 602913 h 1656098"/>
              <a:gd name="connsiteX53" fmla="*/ 63947 w 1656097"/>
              <a:gd name="connsiteY53" fmla="*/ 495417 h 1656098"/>
              <a:gd name="connsiteX54" fmla="*/ 157930 w 1656097"/>
              <a:gd name="connsiteY54" fmla="*/ 332634 h 1656098"/>
              <a:gd name="connsiteX55" fmla="*/ 318389 w 1656097"/>
              <a:gd name="connsiteY55" fmla="*/ 384465 h 1656098"/>
              <a:gd name="connsiteX56" fmla="*/ 353537 w 1656097"/>
              <a:gd name="connsiteY56" fmla="*/ 346539 h 1656098"/>
              <a:gd name="connsiteX57" fmla="*/ 385166 w 1656097"/>
              <a:gd name="connsiteY57" fmla="*/ 320558 h 1656098"/>
              <a:gd name="connsiteX58" fmla="*/ 332634 w 1656097"/>
              <a:gd name="connsiteY58" fmla="*/ 157929 h 1656098"/>
              <a:gd name="connsiteX59" fmla="*/ 495416 w 1656097"/>
              <a:gd name="connsiteY59" fmla="*/ 63947 h 1656098"/>
              <a:gd name="connsiteX60" fmla="*/ 612546 w 1656097"/>
              <a:gd name="connsiteY60" fmla="*/ 193585 h 1656098"/>
              <a:gd name="connsiteX61" fmla="*/ 688561 w 1656097"/>
              <a:gd name="connsiteY61" fmla="*/ 172338 h 1656098"/>
              <a:gd name="connsiteX62" fmla="*/ 697415 w 1656097"/>
              <a:gd name="connsiteY62" fmla="*/ 170987 h 16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56097" h="1656098">
                <a:moveTo>
                  <a:pt x="734066" y="0"/>
                </a:moveTo>
                <a:lnTo>
                  <a:pt x="922032" y="0"/>
                </a:lnTo>
                <a:lnTo>
                  <a:pt x="958682" y="170987"/>
                </a:lnTo>
                <a:lnTo>
                  <a:pt x="967537" y="172338"/>
                </a:lnTo>
                <a:lnTo>
                  <a:pt x="1042604" y="194634"/>
                </a:lnTo>
                <a:lnTo>
                  <a:pt x="1160682" y="63947"/>
                </a:lnTo>
                <a:lnTo>
                  <a:pt x="1323465" y="157929"/>
                </a:lnTo>
                <a:lnTo>
                  <a:pt x="1271151" y="319877"/>
                </a:lnTo>
                <a:lnTo>
                  <a:pt x="1280994" y="327054"/>
                </a:lnTo>
                <a:cubicBezTo>
                  <a:pt x="1299308" y="342918"/>
                  <a:pt x="1316780" y="359726"/>
                  <a:pt x="1333335" y="377405"/>
                </a:cubicBezTo>
                <a:lnTo>
                  <a:pt x="1338950" y="384065"/>
                </a:lnTo>
                <a:lnTo>
                  <a:pt x="1498169" y="332634"/>
                </a:lnTo>
                <a:lnTo>
                  <a:pt x="1592152" y="495417"/>
                </a:lnTo>
                <a:lnTo>
                  <a:pt x="1473528" y="602595"/>
                </a:lnTo>
                <a:lnTo>
                  <a:pt x="1483127" y="626411"/>
                </a:lnTo>
                <a:lnTo>
                  <a:pt x="1501984" y="701032"/>
                </a:lnTo>
                <a:lnTo>
                  <a:pt x="1656097" y="734067"/>
                </a:lnTo>
                <a:lnTo>
                  <a:pt x="1656097" y="922032"/>
                </a:lnTo>
                <a:lnTo>
                  <a:pt x="1511749" y="952973"/>
                </a:lnTo>
                <a:lnTo>
                  <a:pt x="1506114" y="989892"/>
                </a:lnTo>
                <a:cubicBezTo>
                  <a:pt x="1502081" y="1009604"/>
                  <a:pt x="1497209" y="1029011"/>
                  <a:pt x="1491538" y="1048074"/>
                </a:cubicBezTo>
                <a:lnTo>
                  <a:pt x="1485827" y="1064617"/>
                </a:lnTo>
                <a:lnTo>
                  <a:pt x="1592152" y="1160683"/>
                </a:lnTo>
                <a:lnTo>
                  <a:pt x="1498169" y="1323465"/>
                </a:lnTo>
                <a:lnTo>
                  <a:pt x="1367507" y="1281258"/>
                </a:lnTo>
                <a:lnTo>
                  <a:pt x="1351398" y="1303350"/>
                </a:lnTo>
                <a:cubicBezTo>
                  <a:pt x="1335535" y="1321664"/>
                  <a:pt x="1318727" y="1339136"/>
                  <a:pt x="1301049" y="1355691"/>
                </a:cubicBezTo>
                <a:lnTo>
                  <a:pt x="1282493" y="1371332"/>
                </a:lnTo>
                <a:lnTo>
                  <a:pt x="1323465" y="1498169"/>
                </a:lnTo>
                <a:lnTo>
                  <a:pt x="1160682" y="1592152"/>
                </a:lnTo>
                <a:lnTo>
                  <a:pt x="1074277" y="1496521"/>
                </a:lnTo>
                <a:lnTo>
                  <a:pt x="1052042" y="1505484"/>
                </a:lnTo>
                <a:lnTo>
                  <a:pt x="948719" y="1531593"/>
                </a:lnTo>
                <a:lnTo>
                  <a:pt x="922032" y="1656098"/>
                </a:lnTo>
                <a:lnTo>
                  <a:pt x="734066" y="1656098"/>
                </a:lnTo>
                <a:lnTo>
                  <a:pt x="707323" y="1531333"/>
                </a:lnTo>
                <a:lnTo>
                  <a:pt x="688561" y="1528470"/>
                </a:lnTo>
                <a:lnTo>
                  <a:pt x="581645" y="1496716"/>
                </a:lnTo>
                <a:lnTo>
                  <a:pt x="495416" y="1592152"/>
                </a:lnTo>
                <a:lnTo>
                  <a:pt x="332634" y="1498169"/>
                </a:lnTo>
                <a:lnTo>
                  <a:pt x="373389" y="1372000"/>
                </a:lnTo>
                <a:lnTo>
                  <a:pt x="293970" y="1290661"/>
                </a:lnTo>
                <a:lnTo>
                  <a:pt x="287662" y="1281558"/>
                </a:lnTo>
                <a:lnTo>
                  <a:pt x="157930" y="1323465"/>
                </a:lnTo>
                <a:lnTo>
                  <a:pt x="63947" y="1160683"/>
                </a:lnTo>
                <a:lnTo>
                  <a:pt x="170348" y="1064548"/>
                </a:lnTo>
                <a:lnTo>
                  <a:pt x="159896" y="1031651"/>
                </a:lnTo>
                <a:lnTo>
                  <a:pt x="144063" y="952912"/>
                </a:lnTo>
                <a:lnTo>
                  <a:pt x="0" y="922032"/>
                </a:lnTo>
                <a:lnTo>
                  <a:pt x="0" y="734067"/>
                </a:lnTo>
                <a:lnTo>
                  <a:pt x="152682" y="701339"/>
                </a:lnTo>
                <a:lnTo>
                  <a:pt x="159896" y="669158"/>
                </a:lnTo>
                <a:lnTo>
                  <a:pt x="182923" y="602913"/>
                </a:lnTo>
                <a:lnTo>
                  <a:pt x="63947" y="495417"/>
                </a:lnTo>
                <a:lnTo>
                  <a:pt x="157930" y="332634"/>
                </a:lnTo>
                <a:lnTo>
                  <a:pt x="318389" y="384465"/>
                </a:lnTo>
                <a:lnTo>
                  <a:pt x="353537" y="346539"/>
                </a:lnTo>
                <a:lnTo>
                  <a:pt x="385166" y="320558"/>
                </a:lnTo>
                <a:lnTo>
                  <a:pt x="332634" y="157929"/>
                </a:lnTo>
                <a:lnTo>
                  <a:pt x="495416" y="63947"/>
                </a:lnTo>
                <a:lnTo>
                  <a:pt x="612546" y="193585"/>
                </a:lnTo>
                <a:lnTo>
                  <a:pt x="688561" y="172338"/>
                </a:lnTo>
                <a:lnTo>
                  <a:pt x="697415" y="170987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E2E2E2"/>
              </a:gs>
            </a:gsLst>
            <a:lin ang="2700000" scaled="1"/>
          </a:gradFill>
          <a:ln>
            <a:noFill/>
          </a:ln>
          <a:effectLst>
            <a:outerShdw blurRad="1905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6895692" y="4503254"/>
            <a:ext cx="1097584" cy="1097584"/>
          </a:xfrm>
          <a:prstGeom prst="ellipse">
            <a:avLst/>
          </a:prstGeom>
          <a:solidFill>
            <a:srgbClr val="F3AB42"/>
          </a:solidFill>
          <a:ln w="22225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381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14434" y="3173579"/>
            <a:ext cx="1296487" cy="1296487"/>
          </a:xfrm>
          <a:prstGeom prst="ellipse">
            <a:avLst/>
          </a:prstGeom>
          <a:solidFill>
            <a:srgbClr val="F1F1F3"/>
          </a:solidFill>
          <a:ln w="22225">
            <a:gradFill flip="none" rotWithShape="1">
              <a:gsLst>
                <a:gs pos="0">
                  <a:srgbClr val="CDCDCD"/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381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444454" y="3857628"/>
            <a:ext cx="1350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DINFO-OEC</a:t>
            </a:r>
            <a:endParaRPr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43"/>
          <p:cNvGrpSpPr/>
          <p:nvPr/>
        </p:nvGrpSpPr>
        <p:grpSpPr>
          <a:xfrm>
            <a:off x="7290543" y="2144949"/>
            <a:ext cx="297926" cy="381009"/>
            <a:chOff x="1605186" y="572440"/>
            <a:chExt cx="563562" cy="720725"/>
          </a:xfrm>
          <a:solidFill>
            <a:schemeClr val="bg1"/>
          </a:solidFill>
        </p:grpSpPr>
        <p:sp>
          <p:nvSpPr>
            <p:cNvPr id="45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合 47"/>
          <p:cNvGrpSpPr/>
          <p:nvPr/>
        </p:nvGrpSpPr>
        <p:grpSpPr>
          <a:xfrm>
            <a:off x="7283350" y="4725258"/>
            <a:ext cx="349117" cy="347439"/>
            <a:chOff x="-136302" y="1682102"/>
            <a:chExt cx="660401" cy="657225"/>
          </a:xfrm>
          <a:solidFill>
            <a:schemeClr val="bg1"/>
          </a:solidFill>
        </p:grpSpPr>
        <p:sp>
          <p:nvSpPr>
            <p:cNvPr id="49" name="Freeform 36"/>
            <p:cNvSpPr/>
            <p:nvPr/>
          </p:nvSpPr>
          <p:spPr bwMode="auto">
            <a:xfrm>
              <a:off x="214536" y="1682102"/>
              <a:ext cx="309563" cy="309563"/>
            </a:xfrm>
            <a:custGeom>
              <a:avLst/>
              <a:gdLst>
                <a:gd name="T0" fmla="*/ 0 w 138"/>
                <a:gd name="T1" fmla="*/ 0 h 138"/>
                <a:gd name="T2" fmla="*/ 0 w 138"/>
                <a:gd name="T3" fmla="*/ 138 h 138"/>
                <a:gd name="T4" fmla="*/ 138 w 138"/>
                <a:gd name="T5" fmla="*/ 138 h 138"/>
                <a:gd name="T6" fmla="*/ 0 w 138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38">
                  <a:moveTo>
                    <a:pt x="0" y="0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138" y="138"/>
                    <a:pt x="138" y="138"/>
                    <a:pt x="138" y="138"/>
                  </a:cubicBezTo>
                  <a:cubicBezTo>
                    <a:pt x="134" y="63"/>
                    <a:pt x="74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-136302" y="1682102"/>
              <a:ext cx="660400" cy="657225"/>
            </a:xfrm>
            <a:custGeom>
              <a:avLst/>
              <a:gdLst>
                <a:gd name="T0" fmla="*/ 139 w 294"/>
                <a:gd name="T1" fmla="*/ 154 h 293"/>
                <a:gd name="T2" fmla="*/ 139 w 294"/>
                <a:gd name="T3" fmla="*/ 0 h 293"/>
                <a:gd name="T4" fmla="*/ 0 w 294"/>
                <a:gd name="T5" fmla="*/ 146 h 293"/>
                <a:gd name="T6" fmla="*/ 147 w 294"/>
                <a:gd name="T7" fmla="*/ 293 h 293"/>
                <a:gd name="T8" fmla="*/ 294 w 294"/>
                <a:gd name="T9" fmla="*/ 154 h 293"/>
                <a:gd name="T10" fmla="*/ 139 w 294"/>
                <a:gd name="T11" fmla="*/ 15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293">
                  <a:moveTo>
                    <a:pt x="139" y="154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1" y="4"/>
                    <a:pt x="0" y="68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6" y="293"/>
                    <a:pt x="289" y="232"/>
                    <a:pt x="294" y="154"/>
                  </a:cubicBezTo>
                  <a:lnTo>
                    <a:pt x="13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50"/>
          <p:cNvGrpSpPr/>
          <p:nvPr/>
        </p:nvGrpSpPr>
        <p:grpSpPr>
          <a:xfrm>
            <a:off x="4495014" y="4708688"/>
            <a:ext cx="348669" cy="335310"/>
            <a:chOff x="9791183" y="5224434"/>
            <a:chExt cx="645684" cy="620945"/>
          </a:xfrm>
        </p:grpSpPr>
        <p:sp>
          <p:nvSpPr>
            <p:cNvPr id="52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34"/>
            <p:cNvSpPr/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4244971" y="255147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</a:rPr>
              <a:t>建模能力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939731" y="253313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prstClr val="white"/>
                </a:solidFill>
              </a:rPr>
              <a:t>多语种支持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910928" y="511500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prstClr val="white"/>
                </a:solidFill>
              </a:rPr>
              <a:t>平台集成</a:t>
            </a:r>
            <a:endParaRPr lang="zh-CN" altLang="en-US" sz="1600" dirty="0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133627" y="511722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</a:rPr>
              <a:t>多算法支持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grpSp>
        <p:nvGrpSpPr>
          <p:cNvPr id="14" name="组合 57"/>
          <p:cNvGrpSpPr/>
          <p:nvPr/>
        </p:nvGrpSpPr>
        <p:grpSpPr>
          <a:xfrm>
            <a:off x="5756711" y="3429357"/>
            <a:ext cx="618707" cy="491171"/>
            <a:chOff x="4268086" y="4221191"/>
            <a:chExt cx="509646" cy="387231"/>
          </a:xfrm>
          <a:solidFill>
            <a:schemeClr val="bg1"/>
          </a:solidFill>
        </p:grpSpPr>
        <p:sp>
          <p:nvSpPr>
            <p:cNvPr id="59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solidFill>
              <a:srgbClr val="92D050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solidFill>
              <a:srgbClr val="92D050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1" name="Freeform 223"/>
          <p:cNvSpPr/>
          <p:nvPr/>
        </p:nvSpPr>
        <p:spPr bwMode="auto">
          <a:xfrm>
            <a:off x="4503876" y="2229495"/>
            <a:ext cx="376014" cy="304956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1384" y="332656"/>
            <a:ext cx="663194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2800" b="1" dirty="0">
                <a:latin typeface="+mj-lt"/>
                <a:ea typeface="+mj-ea"/>
                <a:cs typeface="+mj-cs"/>
              </a:rPr>
              <a:t>神州泰岳人工智能认知</a:t>
            </a:r>
            <a:r>
              <a:rPr lang="en-US" altLang="zh-CN" sz="2800" b="1" dirty="0">
                <a:latin typeface="+mj-lt"/>
                <a:ea typeface="+mj-ea"/>
                <a:cs typeface="+mj-cs"/>
              </a:rPr>
              <a:t>+ </a:t>
            </a:r>
            <a:r>
              <a:rPr lang="zh-CN" altLang="en-US" sz="2800" b="1" dirty="0">
                <a:latin typeface="+mj-lt"/>
                <a:ea typeface="+mj-ea"/>
                <a:cs typeface="+mj-cs"/>
              </a:rPr>
              <a:t>的三大战略理念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204864"/>
            <a:ext cx="3439891" cy="33843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415965"/>
            <a:ext cx="5117936" cy="49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01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2299" y="2125177"/>
            <a:ext cx="3391681" cy="2607647"/>
            <a:chOff x="0" y="1810509"/>
            <a:chExt cx="3729422" cy="2792177"/>
          </a:xfrm>
        </p:grpSpPr>
        <p:sp>
          <p:nvSpPr>
            <p:cNvPr id="6" name="Shape 436"/>
            <p:cNvSpPr/>
            <p:nvPr/>
          </p:nvSpPr>
          <p:spPr>
            <a:xfrm>
              <a:off x="0" y="1810509"/>
              <a:ext cx="1949003" cy="2792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14789" y="1930"/>
                    <a:pt x="10080" y="6039"/>
                    <a:pt x="10080" y="10800"/>
                  </a:cubicBezTo>
                  <a:cubicBezTo>
                    <a:pt x="10080" y="15555"/>
                    <a:pt x="14789" y="19670"/>
                    <a:pt x="21600" y="21600"/>
                  </a:cubicBezTo>
                  <a:close/>
                </a:path>
              </a:pathLst>
            </a:custGeom>
            <a:solidFill>
              <a:srgbClr val="0D79CA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7" name="Shape 454"/>
            <p:cNvSpPr/>
            <p:nvPr/>
          </p:nvSpPr>
          <p:spPr>
            <a:xfrm>
              <a:off x="1257580" y="1995039"/>
              <a:ext cx="2471842" cy="2416835"/>
            </a:xfrm>
            <a:prstGeom prst="ellipse">
              <a:avLst/>
            </a:prstGeom>
            <a:solidFill>
              <a:srgbClr val="0D79CA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8" name="Shape 455"/>
            <p:cNvSpPr/>
            <p:nvPr/>
          </p:nvSpPr>
          <p:spPr>
            <a:xfrm>
              <a:off x="1975155" y="2316024"/>
              <a:ext cx="982652" cy="81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9590" y="18832"/>
                  </a:moveTo>
                  <a:lnTo>
                    <a:pt x="11886" y="18832"/>
                  </a:lnTo>
                  <a:lnTo>
                    <a:pt x="12689" y="20268"/>
                  </a:lnTo>
                  <a:lnTo>
                    <a:pt x="8911" y="20268"/>
                  </a:lnTo>
                  <a:lnTo>
                    <a:pt x="9590" y="18832"/>
                  </a:lnTo>
                  <a:close/>
                  <a:moveTo>
                    <a:pt x="6050" y="677"/>
                  </a:moveTo>
                  <a:lnTo>
                    <a:pt x="6604" y="1055"/>
                  </a:lnTo>
                  <a:cubicBezTo>
                    <a:pt x="6638" y="1079"/>
                    <a:pt x="6661" y="1091"/>
                    <a:pt x="6684" y="1116"/>
                  </a:cubicBezTo>
                  <a:lnTo>
                    <a:pt x="11659" y="434"/>
                  </a:lnTo>
                  <a:cubicBezTo>
                    <a:pt x="11535" y="142"/>
                    <a:pt x="11241" y="-41"/>
                    <a:pt x="10890" y="8"/>
                  </a:cubicBezTo>
                  <a:lnTo>
                    <a:pt x="6050" y="677"/>
                  </a:lnTo>
                  <a:close/>
                  <a:moveTo>
                    <a:pt x="5394" y="836"/>
                  </a:moveTo>
                  <a:lnTo>
                    <a:pt x="6333" y="1481"/>
                  </a:lnTo>
                  <a:cubicBezTo>
                    <a:pt x="6469" y="1578"/>
                    <a:pt x="6582" y="1846"/>
                    <a:pt x="6582" y="2090"/>
                  </a:cubicBezTo>
                  <a:lnTo>
                    <a:pt x="6582" y="11368"/>
                  </a:lnTo>
                  <a:cubicBezTo>
                    <a:pt x="6582" y="11611"/>
                    <a:pt x="6469" y="11721"/>
                    <a:pt x="6333" y="11636"/>
                  </a:cubicBezTo>
                  <a:lnTo>
                    <a:pt x="5394" y="10990"/>
                  </a:lnTo>
                  <a:cubicBezTo>
                    <a:pt x="5247" y="10893"/>
                    <a:pt x="5134" y="10613"/>
                    <a:pt x="5134" y="10382"/>
                  </a:cubicBezTo>
                  <a:lnTo>
                    <a:pt x="5134" y="1091"/>
                  </a:lnTo>
                  <a:cubicBezTo>
                    <a:pt x="5134" y="860"/>
                    <a:pt x="5247" y="738"/>
                    <a:pt x="5394" y="836"/>
                  </a:cubicBezTo>
                  <a:close/>
                  <a:moveTo>
                    <a:pt x="9273" y="3709"/>
                  </a:moveTo>
                  <a:lnTo>
                    <a:pt x="9827" y="4099"/>
                  </a:lnTo>
                  <a:cubicBezTo>
                    <a:pt x="9861" y="4111"/>
                    <a:pt x="9884" y="4135"/>
                    <a:pt x="9918" y="4160"/>
                  </a:cubicBezTo>
                  <a:lnTo>
                    <a:pt x="14883" y="3478"/>
                  </a:lnTo>
                  <a:cubicBezTo>
                    <a:pt x="14758" y="3173"/>
                    <a:pt x="14464" y="3003"/>
                    <a:pt x="14125" y="3039"/>
                  </a:cubicBezTo>
                  <a:lnTo>
                    <a:pt x="9273" y="3709"/>
                  </a:lnTo>
                  <a:close/>
                  <a:moveTo>
                    <a:pt x="8617" y="3880"/>
                  </a:moveTo>
                  <a:lnTo>
                    <a:pt x="9556" y="4525"/>
                  </a:lnTo>
                  <a:cubicBezTo>
                    <a:pt x="9692" y="4610"/>
                    <a:pt x="9805" y="4890"/>
                    <a:pt x="9805" y="5122"/>
                  </a:cubicBezTo>
                  <a:lnTo>
                    <a:pt x="9805" y="14412"/>
                  </a:lnTo>
                  <a:cubicBezTo>
                    <a:pt x="9805" y="14643"/>
                    <a:pt x="9692" y="14765"/>
                    <a:pt x="9556" y="14667"/>
                  </a:cubicBezTo>
                  <a:lnTo>
                    <a:pt x="8617" y="14022"/>
                  </a:lnTo>
                  <a:cubicBezTo>
                    <a:pt x="8482" y="13925"/>
                    <a:pt x="8369" y="13657"/>
                    <a:pt x="8369" y="13413"/>
                  </a:cubicBezTo>
                  <a:lnTo>
                    <a:pt x="8369" y="4135"/>
                  </a:lnTo>
                  <a:cubicBezTo>
                    <a:pt x="8369" y="3892"/>
                    <a:pt x="8482" y="3782"/>
                    <a:pt x="8617" y="3880"/>
                  </a:cubicBezTo>
                  <a:close/>
                  <a:moveTo>
                    <a:pt x="10268" y="4927"/>
                  </a:moveTo>
                  <a:lnTo>
                    <a:pt x="15471" y="4208"/>
                  </a:lnTo>
                  <a:cubicBezTo>
                    <a:pt x="15912" y="4148"/>
                    <a:pt x="16285" y="4464"/>
                    <a:pt x="16285" y="4927"/>
                  </a:cubicBezTo>
                  <a:lnTo>
                    <a:pt x="16285" y="12914"/>
                  </a:lnTo>
                  <a:cubicBezTo>
                    <a:pt x="16285" y="13377"/>
                    <a:pt x="15912" y="13803"/>
                    <a:pt x="15471" y="13864"/>
                  </a:cubicBezTo>
                  <a:lnTo>
                    <a:pt x="10268" y="14582"/>
                  </a:lnTo>
                  <a:lnTo>
                    <a:pt x="10268" y="4927"/>
                  </a:lnTo>
                  <a:close/>
                  <a:moveTo>
                    <a:pt x="11264" y="6230"/>
                  </a:moveTo>
                  <a:lnTo>
                    <a:pt x="15335" y="5669"/>
                  </a:lnTo>
                  <a:lnTo>
                    <a:pt x="15335" y="7642"/>
                  </a:lnTo>
                  <a:lnTo>
                    <a:pt x="11264" y="8202"/>
                  </a:lnTo>
                  <a:lnTo>
                    <a:pt x="11264" y="6230"/>
                  </a:lnTo>
                  <a:close/>
                  <a:moveTo>
                    <a:pt x="7034" y="1883"/>
                  </a:moveTo>
                  <a:lnTo>
                    <a:pt x="12236" y="1164"/>
                  </a:lnTo>
                  <a:cubicBezTo>
                    <a:pt x="12689" y="1104"/>
                    <a:pt x="13062" y="1432"/>
                    <a:pt x="13062" y="1883"/>
                  </a:cubicBezTo>
                  <a:lnTo>
                    <a:pt x="13062" y="2114"/>
                  </a:lnTo>
                  <a:lnTo>
                    <a:pt x="8131" y="2796"/>
                  </a:lnTo>
                  <a:cubicBezTo>
                    <a:pt x="7781" y="2906"/>
                    <a:pt x="7645" y="3149"/>
                    <a:pt x="7656" y="3648"/>
                  </a:cubicBezTo>
                  <a:lnTo>
                    <a:pt x="7656" y="11453"/>
                  </a:lnTo>
                  <a:lnTo>
                    <a:pt x="7034" y="11538"/>
                  </a:lnTo>
                  <a:lnTo>
                    <a:pt x="7034" y="1883"/>
                  </a:lnTo>
                  <a:close/>
                  <a:moveTo>
                    <a:pt x="3234" y="6412"/>
                  </a:moveTo>
                  <a:lnTo>
                    <a:pt x="4275" y="6412"/>
                  </a:lnTo>
                  <a:lnTo>
                    <a:pt x="4275" y="4598"/>
                  </a:lnTo>
                  <a:lnTo>
                    <a:pt x="3314" y="4598"/>
                  </a:lnTo>
                  <a:cubicBezTo>
                    <a:pt x="2431" y="4598"/>
                    <a:pt x="1719" y="5377"/>
                    <a:pt x="1719" y="6327"/>
                  </a:cubicBezTo>
                  <a:lnTo>
                    <a:pt x="1719" y="15958"/>
                  </a:lnTo>
                  <a:cubicBezTo>
                    <a:pt x="1719" y="16737"/>
                    <a:pt x="2205" y="17407"/>
                    <a:pt x="2872" y="17614"/>
                  </a:cubicBezTo>
                  <a:lnTo>
                    <a:pt x="0" y="20061"/>
                  </a:lnTo>
                  <a:lnTo>
                    <a:pt x="0" y="21559"/>
                  </a:lnTo>
                  <a:lnTo>
                    <a:pt x="21600" y="21559"/>
                  </a:lnTo>
                  <a:lnTo>
                    <a:pt x="21600" y="20061"/>
                  </a:lnTo>
                  <a:lnTo>
                    <a:pt x="18524" y="17638"/>
                  </a:lnTo>
                  <a:cubicBezTo>
                    <a:pt x="19236" y="17468"/>
                    <a:pt x="19768" y="16774"/>
                    <a:pt x="19768" y="15958"/>
                  </a:cubicBezTo>
                  <a:lnTo>
                    <a:pt x="19768" y="6327"/>
                  </a:lnTo>
                  <a:cubicBezTo>
                    <a:pt x="19768" y="5377"/>
                    <a:pt x="19055" y="4598"/>
                    <a:pt x="18173" y="4598"/>
                  </a:cubicBezTo>
                  <a:lnTo>
                    <a:pt x="17223" y="4598"/>
                  </a:lnTo>
                  <a:lnTo>
                    <a:pt x="17223" y="6412"/>
                  </a:lnTo>
                  <a:lnTo>
                    <a:pt x="18253" y="6412"/>
                  </a:lnTo>
                  <a:lnTo>
                    <a:pt x="18253" y="16226"/>
                  </a:lnTo>
                  <a:lnTo>
                    <a:pt x="3234" y="16226"/>
                  </a:lnTo>
                  <a:lnTo>
                    <a:pt x="3234" y="641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0" name="Shape 456"/>
            <p:cNvSpPr/>
            <p:nvPr/>
          </p:nvSpPr>
          <p:spPr>
            <a:xfrm>
              <a:off x="1857392" y="3330757"/>
              <a:ext cx="1218180" cy="57153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4405" tIns="54405" rIns="54405" bIns="54405">
              <a:spAutoFit/>
            </a:bodyPr>
            <a:lstStyle>
              <a:lvl1pPr algn="just">
                <a:defRPr sz="3000" b="1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dirty="0" err="1"/>
                <a:t>目录</a:t>
              </a:r>
              <a:endParaRPr dirty="0"/>
            </a:p>
          </p:txBody>
        </p:sp>
        <p:sp>
          <p:nvSpPr>
            <p:cNvPr id="11" name="Shape 457"/>
            <p:cNvSpPr/>
            <p:nvPr/>
          </p:nvSpPr>
          <p:spPr>
            <a:xfrm>
              <a:off x="1662749" y="3829548"/>
              <a:ext cx="1388913" cy="36481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4405" tIns="54405" rIns="54405" bIns="54405">
              <a:spAutoFit/>
            </a:bodyPr>
            <a:lstStyle>
              <a:lvl1pPr>
                <a:defRPr sz="1500" b="1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lvl1pPr>
            </a:lstStyle>
            <a:p>
              <a:r>
                <a:rPr dirty="0"/>
                <a:t>CONTENTS</a:t>
              </a:r>
            </a:p>
          </p:txBody>
        </p:sp>
      </p:grpSp>
      <p:sp>
        <p:nvSpPr>
          <p:cNvPr id="12" name="Shape 442"/>
          <p:cNvSpPr/>
          <p:nvPr/>
        </p:nvSpPr>
        <p:spPr>
          <a:xfrm>
            <a:off x="4342025" y="2503370"/>
            <a:ext cx="4276636" cy="5016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algn="ctr" defTabSz="1087755">
              <a:defRPr>
                <a:solidFill>
                  <a:srgbClr val="073C65"/>
                </a:solidFill>
              </a:defRPr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核心技术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defTabSz="1087755">
              <a:defRPr>
                <a:solidFill>
                  <a:srgbClr val="073C65"/>
                </a:solidFill>
              </a:defRPr>
            </a:pPr>
            <a:endParaRPr sz="2000" dirty="0"/>
          </a:p>
        </p:txBody>
      </p:sp>
      <p:sp>
        <p:nvSpPr>
          <p:cNvPr id="13" name="Shape 442"/>
          <p:cNvSpPr/>
          <p:nvPr/>
        </p:nvSpPr>
        <p:spPr>
          <a:xfrm>
            <a:off x="4342025" y="3179589"/>
            <a:ext cx="4276636" cy="5016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algn="ctr" defTabSz="1087755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客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服大数据介绍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442"/>
          <p:cNvSpPr/>
          <p:nvPr/>
        </p:nvSpPr>
        <p:spPr>
          <a:xfrm>
            <a:off x="4342025" y="3855809"/>
            <a:ext cx="4276636" cy="5092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 algn="ctr" defTabSz="1087755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机器人介绍</a:t>
            </a:r>
            <a:endParaRPr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3612544"/>
      </p:ext>
    </p:extLst>
  </p:cSld>
  <p:clrMapOvr>
    <a:masterClrMapping/>
  </p:clrMapOvr>
</p:sld>
</file>

<file path=ppt/theme/theme1.xml><?xml version="1.0" encoding="utf-8"?>
<a:theme xmlns:a="http://schemas.openxmlformats.org/drawingml/2006/main" name="dinf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dinfo</Template>
  <TotalTime>333</TotalTime>
  <Words>2568</Words>
  <Application>Microsoft Office PowerPoint</Application>
  <PresentationFormat>自定义</PresentationFormat>
  <Paragraphs>408</Paragraphs>
  <Slides>52</Slides>
  <Notes>13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4" baseType="lpstr">
      <vt:lpstr>dinfo</vt:lpstr>
      <vt:lpstr>工作表</vt:lpstr>
      <vt:lpstr>神州泰岳 人工智能认知技术和创新应用介绍</vt:lpstr>
      <vt:lpstr>幻灯片 2</vt:lpstr>
      <vt:lpstr>幻灯片 3</vt:lpstr>
      <vt:lpstr>幻灯片 4</vt:lpstr>
      <vt:lpstr>         </vt:lpstr>
      <vt:lpstr>神州泰岳基于业务建模的 DINFO-OEC非结构化文本分析挖掘平台</vt:lpstr>
      <vt:lpstr>DINFO-OEC平台优势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 潜在升级投诉关联分析</vt:lpstr>
      <vt:lpstr> 潜在升级投诉催办占比分析</vt:lpstr>
      <vt:lpstr> 潜在升级投诉机构分析</vt:lpstr>
      <vt:lpstr> 各地区投诉热点</vt:lpstr>
      <vt:lpstr> 卡种关联分析</vt:lpstr>
      <vt:lpstr>营销事件的客服大数据分析 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客服场景—用途最广的智能客服</vt:lpstr>
      <vt:lpstr>幻灯片 38</vt:lpstr>
      <vt:lpstr>幻灯片 39</vt:lpstr>
      <vt:lpstr>幻灯片 40</vt:lpstr>
      <vt:lpstr>个人助理场景—最贴心的智能客服</vt:lpstr>
      <vt:lpstr>幻灯片 42</vt:lpstr>
      <vt:lpstr>概念扩展</vt:lpstr>
      <vt:lpstr>幻灯片 44</vt:lpstr>
      <vt:lpstr>知识加工</vt:lpstr>
      <vt:lpstr>幻灯片 46</vt:lpstr>
      <vt:lpstr>碎片化知识加工</vt:lpstr>
      <vt:lpstr>幻灯片 48</vt:lpstr>
      <vt:lpstr>幻灯片 49</vt:lpstr>
      <vt:lpstr>要素型知识</vt:lpstr>
      <vt:lpstr>幻灯片 51</vt:lpstr>
      <vt:lpstr>幻灯片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</dc:creator>
  <cp:lastModifiedBy>志恒哼亨</cp:lastModifiedBy>
  <cp:revision>713</cp:revision>
  <dcterms:created xsi:type="dcterms:W3CDTF">2014-10-13T01:07:00Z</dcterms:created>
  <dcterms:modified xsi:type="dcterms:W3CDTF">2017-09-08T09:01:11Z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